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0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82" r:id="rId5"/>
    <p:sldId id="263" r:id="rId6"/>
    <p:sldId id="264" r:id="rId7"/>
    <p:sldId id="265" r:id="rId8"/>
    <p:sldId id="267" r:id="rId9"/>
    <p:sldId id="274" r:id="rId10"/>
    <p:sldId id="275" r:id="rId11"/>
    <p:sldId id="276" r:id="rId12"/>
    <p:sldId id="278" r:id="rId13"/>
    <p:sldId id="279" r:id="rId14"/>
    <p:sldId id="272" r:id="rId15"/>
    <p:sldId id="281" r:id="rId16"/>
    <p:sldId id="284" r:id="rId17"/>
  </p:sldIdLst>
  <p:sldSz cx="9145588" cy="5145088"/>
  <p:notesSz cx="6858000" cy="9144000"/>
  <p:embeddedFontLst>
    <p:embeddedFont>
      <p:font typeface="Encode Sans ExtraBold" pitchFamily="2" charset="0"/>
      <p:bold r:id="rId19"/>
    </p:embeddedFont>
    <p:embeddedFont>
      <p:font typeface="Encode Sans Medium" pitchFamily="2" charset="0"/>
      <p:regular r:id="rId20"/>
      <p:bold r:id="rId21"/>
    </p:embeddedFont>
    <p:embeddedFont>
      <p:font typeface="Encode Sans SemiBold" pitchFamily="2" charset="0"/>
      <p:regular r:id="rId22"/>
      <p:bold r:id="rId23"/>
    </p:embeddedFont>
    <p:embeddedFont>
      <p:font typeface="Open Sans" panose="020B0604020202020204" charset="0"/>
      <p:regular r:id="rId24"/>
      <p:bold r:id="rId25"/>
      <p:italic r:id="rId26"/>
      <p:boldItalic r:id="rId27"/>
    </p:embeddedFont>
    <p:embeddedFont>
      <p:font typeface="Encode Sans" pitchFamily="2" charset="0"/>
      <p:regular r:id="rId28"/>
      <p:bold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Encode Sans Black" pitchFamily="2" charset="0"/>
      <p:bold r:id="rId34"/>
    </p:embeddedFont>
    <p:embeddedFont>
      <p:font typeface="Encode Sans Light" pitchFamily="2" charset="0"/>
      <p:regular r:id="rId35"/>
      <p:bold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9" roundtripDataSignature="AMtx7mjAs5/93tSr3wSXmdoTpFexT/4l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0CD65C7-FD82-451F-A7F2-885B64A29769}">
  <a:tblStyle styleId="{30CD65C7-FD82-451F-A7F2-885B64A2976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4364" autoAdjust="0"/>
  </p:normalViewPr>
  <p:slideViewPr>
    <p:cSldViewPr snapToGrid="0">
      <p:cViewPr varScale="1">
        <p:scale>
          <a:sx n="94" d="100"/>
          <a:sy n="94" d="100"/>
        </p:scale>
        <p:origin x="897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49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56a41dcaa6_5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56a41dcaa6_5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86233a22b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Google Shape;322;g2e86233a22b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e86233a22b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6" name="Google Shape;346;g2e86233a22b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1bae1f6399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7" name="Google Shape;357;g21bae1f6399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6cac849a7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5" name="Google Shape;275;g36cac849a7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153705c99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6" name="Google Shape;386;g2153705c99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2e2f9960ed6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32" name="Google Shape;432;g2e2f9960ed6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030d55552f_2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1" name="Google Shape;101;g2030d55552f_2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6b0bb5480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3" name="Google Shape;113;g36b0bb5480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1be1cc20e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6" name="Google Shape;396;g21be1cc20e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45063284a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ES">
                <a:latin typeface="Encode Sans"/>
                <a:ea typeface="Encode Sans"/>
                <a:cs typeface="Encode Sans"/>
                <a:sym typeface="Encode Sans"/>
              </a:rPr>
              <a:t>Al 30.09.25 tasas con bonificación incluida quedan inversión mujeres 56%, varones, 58%; capital de trabajo mujeres, 61%; varones, 63%</a:t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68" name="Google Shape;168;g345063284a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11fa502132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1" name="Google Shape;181;g211fa502132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0744f27528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4" name="Google Shape;194;g10744f27528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4726bab4e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ES">
                <a:latin typeface="Encode Sans"/>
                <a:ea typeface="Encode Sans"/>
                <a:cs typeface="Encode Sans"/>
                <a:sym typeface="Encode Sans"/>
              </a:rPr>
              <a:t>Tasas al 30/09: 71% inversión y 61% insumos. Con bonificación quedan 61% inversión general, 56% inversión en agrupamientos industriales y proy sust., y 51% insumos.</a:t>
            </a:r>
            <a:endParaRPr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20" name="Google Shape;220;g34726bab4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0d9ea4ab6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g20d9ea4ab6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 txBox="1">
            <a:spLocks noGrp="1"/>
          </p:cNvSpPr>
          <p:nvPr>
            <p:ph type="ctrTitle"/>
          </p:nvPr>
        </p:nvSpPr>
        <p:spPr>
          <a:xfrm>
            <a:off x="685919" y="1598313"/>
            <a:ext cx="7773750" cy="11028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1"/>
          <p:cNvSpPr txBox="1">
            <a:spLocks noGrp="1"/>
          </p:cNvSpPr>
          <p:nvPr>
            <p:ph type="title"/>
          </p:nvPr>
        </p:nvSpPr>
        <p:spPr>
          <a:xfrm>
            <a:off x="1792599" y="3601561"/>
            <a:ext cx="5487353" cy="425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None/>
              <a:defRPr sz="17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>
            <a:spLocks noGrp="1"/>
          </p:cNvSpPr>
          <p:nvPr>
            <p:ph type="pic" idx="2"/>
          </p:nvPr>
        </p:nvSpPr>
        <p:spPr>
          <a:xfrm>
            <a:off x="1792599" y="459723"/>
            <a:ext cx="5487353" cy="3087053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>
            <a:off x="1792599" y="4026746"/>
            <a:ext cx="5487353" cy="603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2pPr>
            <a:lvl3pPr marL="1371600" lvl="2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2875035" y="-1217233"/>
            <a:ext cx="3395520" cy="8231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>
            <a:spLocks noGrp="1"/>
          </p:cNvSpPr>
          <p:nvPr>
            <p:ph type="title"/>
          </p:nvPr>
        </p:nvSpPr>
        <p:spPr>
          <a:xfrm rot="5400000">
            <a:off x="5464430" y="1372164"/>
            <a:ext cx="4389999" cy="2057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body" idx="1"/>
          </p:nvPr>
        </p:nvSpPr>
        <p:spPr>
          <a:xfrm rot="5400000">
            <a:off x="1272703" y="-609380"/>
            <a:ext cx="4389999" cy="6020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457280" y="1200522"/>
            <a:ext cx="8231029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 1">
  <p:cSld name="OBJECT_2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34726bab4ee_0_67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g34726bab4ee_0_67"/>
          <p:cNvSpPr txBox="1">
            <a:spLocks noGrp="1"/>
          </p:cNvSpPr>
          <p:nvPr>
            <p:ph type="body" idx="1"/>
          </p:nvPr>
        </p:nvSpPr>
        <p:spPr>
          <a:xfrm>
            <a:off x="457280" y="1200522"/>
            <a:ext cx="8231100" cy="33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g34726bab4ee_0_67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1" name="Google Shape;31;g34726bab4ee_0_67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2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2" name="Google Shape;32;g34726bab4ee_0_67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722439" y="3306196"/>
            <a:ext cx="7773750" cy="1021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Calibri"/>
              <a:buNone/>
              <a:defRPr sz="34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722439" y="2180708"/>
            <a:ext cx="7773750" cy="112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1"/>
          </p:nvPr>
        </p:nvSpPr>
        <p:spPr>
          <a:xfrm>
            <a:off x="457280" y="1200522"/>
            <a:ext cx="4039301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marL="228600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marL="274320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2"/>
          </p:nvPr>
        </p:nvSpPr>
        <p:spPr>
          <a:xfrm>
            <a:off x="4649007" y="1200522"/>
            <a:ext cx="4039301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marL="2286000" lvl="4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marL="2743200" lvl="5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7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body" idx="1"/>
          </p:nvPr>
        </p:nvSpPr>
        <p:spPr>
          <a:xfrm>
            <a:off x="457280" y="1151690"/>
            <a:ext cx="4040889" cy="479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body" idx="2"/>
          </p:nvPr>
        </p:nvSpPr>
        <p:spPr>
          <a:xfrm>
            <a:off x="457280" y="1631660"/>
            <a:ext cx="4040889" cy="2964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  <a:defRPr sz="1700"/>
            </a:lvl2pPr>
            <a:lvl3pPr marL="1371600" lvl="2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marL="1828800" lvl="3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3"/>
          </p:nvPr>
        </p:nvSpPr>
        <p:spPr>
          <a:xfrm>
            <a:off x="4645832" y="1151690"/>
            <a:ext cx="4042477" cy="479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4"/>
          </p:nvPr>
        </p:nvSpPr>
        <p:spPr>
          <a:xfrm>
            <a:off x="4645832" y="1631660"/>
            <a:ext cx="4042477" cy="2964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  <a:defRPr sz="1700"/>
            </a:lvl2pPr>
            <a:lvl3pPr marL="1371600" lvl="2" indent="-3238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marL="1828800" lvl="3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8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9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0"/>
          <p:cNvSpPr txBox="1">
            <a:spLocks noGrp="1"/>
          </p:cNvSpPr>
          <p:nvPr>
            <p:ph type="title"/>
          </p:nvPr>
        </p:nvSpPr>
        <p:spPr>
          <a:xfrm>
            <a:off x="457279" y="204851"/>
            <a:ext cx="3008836" cy="871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None/>
              <a:defRPr sz="17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body" idx="1"/>
          </p:nvPr>
        </p:nvSpPr>
        <p:spPr>
          <a:xfrm>
            <a:off x="3575671" y="204852"/>
            <a:ext cx="5112638" cy="4391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  <a:defRPr sz="1700"/>
            </a:lvl4pPr>
            <a:lvl5pPr marL="2286000" lvl="4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»"/>
              <a:defRPr sz="1700"/>
            </a:lvl5pPr>
            <a:lvl6pPr marL="2743200" lvl="5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body" idx="2"/>
          </p:nvPr>
        </p:nvSpPr>
        <p:spPr>
          <a:xfrm>
            <a:off x="457279" y="1076659"/>
            <a:ext cx="3008836" cy="3519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2pPr>
            <a:lvl3pPr marL="1371600" lvl="2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457280" y="1200522"/>
            <a:ext cx="8231029" cy="339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rmAutofit/>
          </a:bodyPr>
          <a:lstStyle>
            <a:lvl1pPr marL="457200" marR="0" lvl="0" indent="-40005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655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2"/>
          <p:cNvSpPr txBox="1">
            <a:spLocks noGrp="1"/>
          </p:cNvSpPr>
          <p:nvPr>
            <p:ph type="dt" idx="10"/>
          </p:nvPr>
        </p:nvSpPr>
        <p:spPr>
          <a:xfrm>
            <a:off x="457279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2"/>
          <p:cNvSpPr txBox="1">
            <a:spLocks noGrp="1"/>
          </p:cNvSpPr>
          <p:nvPr>
            <p:ph type="ftr" idx="11"/>
          </p:nvPr>
        </p:nvSpPr>
        <p:spPr>
          <a:xfrm>
            <a:off x="3124743" y="4768736"/>
            <a:ext cx="2896103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sldNum" idx="12"/>
          </p:nvPr>
        </p:nvSpPr>
        <p:spPr>
          <a:xfrm>
            <a:off x="6554338" y="4768736"/>
            <a:ext cx="2133971" cy="273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direcciondeinversionespba@gmail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ba.gob.ar/produccion/emprende_tu_comercio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4.png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36.pn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Relationship Id="rId1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mailto:clinicatecnologica@mp.gba.gov.ar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p.gba.gov.ar/microcreditosproductivo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hyperlink" Target="mailto:produccionbonaerense@gmail.com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72276"/>
            </a:gs>
            <a:gs pos="50000">
              <a:srgbClr val="085E7E"/>
            </a:gs>
            <a:gs pos="100000">
              <a:srgbClr val="00AEC3"/>
            </a:gs>
          </a:gsLst>
          <a:lin ang="0" scaled="0"/>
        </a:gra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6798" cy="40847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711450" y="952300"/>
            <a:ext cx="7746300" cy="20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76700" rIns="77925" bIns="0" anchor="t" anchorCtr="0">
            <a:noAutofit/>
          </a:bodyPr>
          <a:lstStyle/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4000" b="0" i="0" u="none" strike="noStrike" cap="none">
                <a:solidFill>
                  <a:schemeClr val="lt1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HERRAMIENTAS PARA EL DESARROLLO PRODUCTIVO  BONAERENSE</a:t>
            </a:r>
            <a:endParaRPr sz="5400" b="0" i="0" u="none" strike="noStrike" cap="none">
              <a:solidFill>
                <a:schemeClr val="lt1"/>
              </a:solidFill>
              <a:latin typeface="Encode Sans Black"/>
              <a:ea typeface="Encode Sans Black"/>
              <a:cs typeface="Encode Sans Black"/>
              <a:sym typeface="Encode Sans Black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4084711"/>
            <a:ext cx="9145500" cy="10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7" name="Google Shape;97;p1"/>
          <p:cNvCxnSpPr/>
          <p:nvPr/>
        </p:nvCxnSpPr>
        <p:spPr>
          <a:xfrm rot="10800000" flipH="1">
            <a:off x="824350" y="3071175"/>
            <a:ext cx="6549600" cy="51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8" name="Google Shape;9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2523" y="4321740"/>
            <a:ext cx="2460524" cy="58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g356a41dcaa6_5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g356a41dcaa6_5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67775" y="237500"/>
            <a:ext cx="2338799" cy="64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356a41dcaa6_5_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6074" y="1982885"/>
            <a:ext cx="2969298" cy="103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g356a41dcaa6_5_30"/>
          <p:cNvSpPr txBox="1"/>
          <p:nvPr/>
        </p:nvSpPr>
        <p:spPr>
          <a:xfrm>
            <a:off x="3738250" y="1340925"/>
            <a:ext cx="51684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>
                <a:solidFill>
                  <a:srgbClr val="054960"/>
                </a:solidFill>
                <a:latin typeface="Encode Sans"/>
                <a:ea typeface="Encode Sans"/>
                <a:cs typeface="Encode Sans"/>
                <a:sym typeface="Encode Sans"/>
              </a:rPr>
              <a:t>Créditos de hasta $6 millones a tasa CERO.</a:t>
            </a:r>
            <a:endParaRPr sz="1800" b="1">
              <a:solidFill>
                <a:srgbClr val="054960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700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Herramienta de financiamiento para</a:t>
            </a:r>
            <a:endParaRPr sz="1700">
              <a:solidFill>
                <a:srgbClr val="53535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700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contribuir a la formalización y fortalecimiento</a:t>
            </a:r>
            <a:endParaRPr sz="1700">
              <a:solidFill>
                <a:srgbClr val="53535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700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del proceso de comercialización de pequeños</a:t>
            </a:r>
            <a:endParaRPr sz="1700">
              <a:solidFill>
                <a:srgbClr val="53535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comercios.</a:t>
            </a:r>
            <a:endParaRPr sz="1700">
              <a:solidFill>
                <a:srgbClr val="53535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700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/>
            </a:r>
            <a:br>
              <a:rPr lang="es-ES" sz="1700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</a:br>
            <a:r>
              <a:rPr lang="es-ES" sz="1500" b="1">
                <a:solidFill>
                  <a:srgbClr val="E72276"/>
                </a:solidFill>
                <a:latin typeface="Encode Sans"/>
                <a:ea typeface="Encode Sans"/>
                <a:cs typeface="Encode Sans"/>
                <a:sym typeface="Encode Sans"/>
              </a:rPr>
              <a:t>Más información en:</a:t>
            </a:r>
            <a:endParaRPr sz="1500" b="1">
              <a:solidFill>
                <a:srgbClr val="E72276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u="sng">
                <a:solidFill>
                  <a:schemeClr val="hlink"/>
                </a:solidFill>
                <a:latin typeface="Encode Sans Medium"/>
                <a:ea typeface="Encode Sans Medium"/>
                <a:cs typeface="Encode Sans Medium"/>
                <a:sym typeface="Encode Sans Medium"/>
                <a:hlinkClick r:id="rId6"/>
              </a:rPr>
              <a:t>https://www.gba.gob.ar/produccion/emprende_tu_comercio</a:t>
            </a:r>
            <a:endParaRPr>
              <a:solidFill>
                <a:schemeClr val="lt1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500" b="1">
                <a:solidFill>
                  <a:srgbClr val="E72276"/>
                </a:solidFill>
                <a:latin typeface="Encode Sans"/>
                <a:ea typeface="Encode Sans"/>
                <a:cs typeface="Encode Sans"/>
                <a:sym typeface="Encode Sans"/>
              </a:rPr>
              <a:t>Escribinos a:</a:t>
            </a:r>
            <a:endParaRPr>
              <a:solidFill>
                <a:schemeClr val="lt1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u="sng">
                <a:solidFill>
                  <a:schemeClr val="hlink"/>
                </a:solidFill>
                <a:latin typeface="Encode Sans Medium"/>
                <a:ea typeface="Encode Sans Medium"/>
                <a:cs typeface="Encode Sans Medium"/>
                <a:sym typeface="Encode Sans Medium"/>
                <a:hlinkClick r:id="rId7"/>
              </a:rPr>
              <a:t>direcciondeinversionespba@gmail.com</a:t>
            </a:r>
            <a:endParaRPr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53535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</p:txBody>
      </p:sp>
      <p:sp>
        <p:nvSpPr>
          <p:cNvPr id="319" name="Google Shape;319;g356a41dcaa6_5_30"/>
          <p:cNvSpPr txBox="1"/>
          <p:nvPr/>
        </p:nvSpPr>
        <p:spPr>
          <a:xfrm>
            <a:off x="212125" y="36832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1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NUEVO LLAMADO PRÓXIMAMENTE </a:t>
            </a:r>
            <a:endParaRPr sz="1200" b="1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e86233a22b_0_92"/>
          <p:cNvSpPr/>
          <p:nvPr/>
        </p:nvSpPr>
        <p:spPr>
          <a:xfrm>
            <a:off x="0" y="850"/>
            <a:ext cx="3323100" cy="5145000"/>
          </a:xfrm>
          <a:prstGeom prst="rect">
            <a:avLst/>
          </a:prstGeom>
          <a:gradFill>
            <a:gsLst>
              <a:gs pos="0">
                <a:srgbClr val="E72276"/>
              </a:gs>
              <a:gs pos="50000">
                <a:srgbClr val="085E7E"/>
              </a:gs>
              <a:gs pos="100000">
                <a:srgbClr val="00AEC3"/>
              </a:gs>
            </a:gsLst>
            <a:lin ang="5400012" scaled="0"/>
          </a:gra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g2e86233a22b_0_92"/>
          <p:cNvSpPr/>
          <p:nvPr/>
        </p:nvSpPr>
        <p:spPr>
          <a:xfrm>
            <a:off x="322600" y="1262150"/>
            <a:ext cx="2813100" cy="17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2600" b="0" i="0" u="none" strike="noStrike" cap="none">
                <a:solidFill>
                  <a:schemeClr val="lt1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IMPULSO AL COMERCIO BONAERENSE</a:t>
            </a:r>
            <a:endParaRPr sz="2600" b="0" i="0" u="none" strike="noStrike" cap="none">
              <a:solidFill>
                <a:schemeClr val="lt1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20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ETAPA III</a:t>
            </a:r>
            <a:endParaRPr sz="20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600" b="0" i="0" u="none" strike="noStrike" cap="none">
              <a:solidFill>
                <a:schemeClr val="lt1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326" name="Google Shape;326;g2e86233a22b_0_92"/>
          <p:cNvSpPr/>
          <p:nvPr/>
        </p:nvSpPr>
        <p:spPr>
          <a:xfrm>
            <a:off x="322600" y="2769725"/>
            <a:ext cx="2335500" cy="16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Créditos a comercios para financiar capital de trabajo de origen nacional, con subsidio de hasta el 55% sobre la tasa. </a:t>
            </a:r>
            <a:endParaRPr sz="13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rgbClr val="0FB6CC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27" name="Google Shape;327;g2e86233a22b_0_92"/>
          <p:cNvSpPr txBox="1"/>
          <p:nvPr/>
        </p:nvSpPr>
        <p:spPr>
          <a:xfrm>
            <a:off x="4419682" y="650647"/>
            <a:ext cx="4507800" cy="17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DESTINATARIOS</a:t>
            </a:r>
            <a:endParaRPr sz="1500" b="0" i="0" u="none" strike="noStrike" cap="none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1" i="0" u="none" strike="noStrike" cap="none">
                <a:solidFill>
                  <a:srgbClr val="434343"/>
                </a:solidFill>
                <a:latin typeface="Encode Sans"/>
                <a:ea typeface="Encode Sans"/>
                <a:cs typeface="Encode Sans"/>
                <a:sym typeface="Encode Sans"/>
              </a:rPr>
              <a:t>Comercios</a:t>
            </a:r>
            <a:endParaRPr sz="13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300" b="0" i="0" u="none" strike="noStrike" cap="none">
                <a:solidFill>
                  <a:srgbClr val="222222"/>
                </a:solidFill>
                <a:latin typeface="Encode Sans"/>
                <a:ea typeface="Encode Sans"/>
                <a:cs typeface="Encode Sans"/>
                <a:sym typeface="Encode Sans"/>
              </a:rPr>
              <a:t>Que tengan sede comercial en la provincia de Buenos Aires. Para rubros seleccionados.</a:t>
            </a:r>
            <a:endParaRPr sz="1300" b="0" i="0" u="none" strike="noStrike" cap="none">
              <a:solidFill>
                <a:srgbClr val="222222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5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DESTINO</a:t>
            </a:r>
            <a:endParaRPr sz="1400" b="1" i="0" u="none" strike="noStrike" cap="none">
              <a:solidFill>
                <a:srgbClr val="0097A7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300" b="1" i="0" u="none" strike="noStrike" cap="none">
                <a:solidFill>
                  <a:srgbClr val="434343"/>
                </a:solidFill>
                <a:latin typeface="Encode Sans"/>
                <a:ea typeface="Encode Sans"/>
                <a:cs typeface="Encode Sans"/>
                <a:sym typeface="Encode Sans"/>
              </a:rPr>
              <a:t>Capital de trabajo </a:t>
            </a:r>
            <a:r>
              <a:rPr lang="es-ES" sz="1300" b="0" i="0" u="none" strike="noStrike" cap="none">
                <a:solidFill>
                  <a:srgbClr val="434343"/>
                </a:solidFill>
                <a:latin typeface="Encode Sans"/>
                <a:ea typeface="Encode Sans"/>
                <a:cs typeface="Encode Sans"/>
                <a:sym typeface="Encode Sans"/>
              </a:rPr>
              <a:t>(bienes finales de producción nacional).</a:t>
            </a:r>
            <a:endParaRPr sz="1500" b="0" i="0" u="none" strike="noStrike" cap="none">
              <a:solidFill>
                <a:schemeClr val="accent5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cxnSp>
        <p:nvCxnSpPr>
          <p:cNvPr id="328" name="Google Shape;328;g2e86233a22b_0_92"/>
          <p:cNvCxnSpPr/>
          <p:nvPr/>
        </p:nvCxnSpPr>
        <p:spPr>
          <a:xfrm>
            <a:off x="3652300" y="517252"/>
            <a:ext cx="30000" cy="1967100"/>
          </a:xfrm>
          <a:prstGeom prst="straightConnector1">
            <a:avLst/>
          </a:prstGeom>
          <a:noFill/>
          <a:ln w="38100" cap="flat" cmpd="sng">
            <a:solidFill>
              <a:srgbClr val="E7227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9" name="Google Shape;329;g2e86233a22b_0_92"/>
          <p:cNvSpPr/>
          <p:nvPr/>
        </p:nvSpPr>
        <p:spPr>
          <a:xfrm>
            <a:off x="3559900" y="2883500"/>
            <a:ext cx="5430000" cy="13635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Tasa: hasta </a:t>
            </a:r>
            <a:r>
              <a:rPr lang="es-ES" sz="14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55% de subsidio sobre la TNA aplicable</a:t>
            </a:r>
            <a:endParaRPr sz="14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Monto: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hasta 1</a:t>
            </a:r>
            <a:r>
              <a:rPr lang="es-ES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7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millones 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(aumenta todos los meses)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Período de gracia: 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3 meses sólo para el capital</a:t>
            </a:r>
            <a:endParaRPr sz="14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Plazo de devolución: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12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meses</a:t>
            </a:r>
            <a:endParaRPr sz="14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Garantías a satisfacción del Banco</a:t>
            </a:r>
            <a:endParaRPr sz="14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330" name="Google Shape;330;g2e86233a22b_0_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75375" y="1737199"/>
            <a:ext cx="644220" cy="59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g2e86233a22b_0_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75388" y="535825"/>
            <a:ext cx="644207" cy="599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g2e86233a22b_0_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43691" y="176627"/>
            <a:ext cx="1104591" cy="460855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2e86233a22b_0_92"/>
          <p:cNvSpPr txBox="1"/>
          <p:nvPr/>
        </p:nvSpPr>
        <p:spPr>
          <a:xfrm>
            <a:off x="3407498" y="4350950"/>
            <a:ext cx="5837700" cy="7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Más información: </a:t>
            </a:r>
            <a:r>
              <a:rPr lang="es-ES" sz="1100" b="0" i="0" u="none" strike="noStrike" cap="none">
                <a:solidFill>
                  <a:srgbClr val="595959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https://www.gba.gob.ar/produccion/creditos_impulso_comercio_bonaerense</a:t>
            </a:r>
            <a:endParaRPr sz="1100" b="0" i="0" u="none" strike="noStrike" cap="none">
              <a:solidFill>
                <a:srgbClr val="595959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g2e86233a22b_0_1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g2e86233a22b_0_194"/>
          <p:cNvSpPr txBox="1"/>
          <p:nvPr/>
        </p:nvSpPr>
        <p:spPr>
          <a:xfrm>
            <a:off x="300275" y="1305750"/>
            <a:ext cx="30000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4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ASISTENCIA TÉCNICA </a:t>
            </a:r>
            <a:endParaRPr sz="24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4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PBA Exporta</a:t>
            </a:r>
            <a:endParaRPr sz="24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50" name="Google Shape;350;g2e86233a22b_0_194"/>
          <p:cNvSpPr txBox="1"/>
          <p:nvPr/>
        </p:nvSpPr>
        <p:spPr>
          <a:xfrm>
            <a:off x="4243075" y="947475"/>
            <a:ext cx="4317300" cy="16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Destinatarios</a:t>
            </a:r>
            <a:endParaRPr sz="1300" b="0" i="0" u="none" strike="noStrike" cap="none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PyMEs con potencial</a:t>
            </a:r>
            <a:r>
              <a:rPr lang="es-ES" sz="1200" b="1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 </a:t>
            </a: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exportador, que </a:t>
            </a:r>
            <a:r>
              <a:rPr lang="es-ES" sz="1200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aún</a:t>
            </a: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 no exporten o  que exporten de manera eventual, o que ya siendo exportadoras, deseen fortalecer su proceso de internacionalización.</a:t>
            </a:r>
            <a:endParaRPr sz="12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51" name="Google Shape;351;g2e86233a22b_0_194"/>
          <p:cNvSpPr/>
          <p:nvPr/>
        </p:nvSpPr>
        <p:spPr>
          <a:xfrm>
            <a:off x="4309750" y="2506000"/>
            <a:ext cx="4132200" cy="11238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Finalidad: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asistencia gratuita por parte de un experto en comercio exterior quien elaborará un plan estratégico de exportación adaptado a las características de la empresa.  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52" name="Google Shape;352;g2e86233a22b_0_194"/>
          <p:cNvSpPr txBox="1"/>
          <p:nvPr/>
        </p:nvSpPr>
        <p:spPr>
          <a:xfrm>
            <a:off x="316349" y="2218298"/>
            <a:ext cx="2690400" cy="19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1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ara empresas que buscan exportar por primera vez</a:t>
            </a:r>
            <a:r>
              <a:rPr lang="es-ES" sz="1200" b="1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, consolidar su estrategia de exportación o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abrir nuevos mercados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0" i="0" u="none" strike="noStrike" cap="none">
              <a:solidFill>
                <a:schemeClr val="dk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53" name="Google Shape;353;g2e86233a22b_0_194"/>
          <p:cNvSpPr/>
          <p:nvPr/>
        </p:nvSpPr>
        <p:spPr>
          <a:xfrm>
            <a:off x="4309750" y="3955475"/>
            <a:ext cx="4716300" cy="7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4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Contacto</a:t>
            </a:r>
            <a:br>
              <a:rPr lang="es-ES" sz="14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</a:br>
            <a:r>
              <a:rPr lang="es-ES" sz="1200" b="1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inversionycomex.pba@gmail.com</a:t>
            </a:r>
            <a:endParaRPr sz="1200" b="1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354" name="Google Shape;354;g2e86233a22b_0_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4200" y="129696"/>
            <a:ext cx="1781851" cy="901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g21bae1f6399_1_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g21bae1f6399_1_12"/>
          <p:cNvSpPr txBox="1"/>
          <p:nvPr/>
        </p:nvSpPr>
        <p:spPr>
          <a:xfrm>
            <a:off x="399300" y="1177300"/>
            <a:ext cx="2819700" cy="1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19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REGIONALES, MULTISECTORIALES, INTERNACIONALES Y DE PRODUCCIÓN BONAERENSE </a:t>
            </a:r>
            <a:endParaRPr sz="19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9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61" name="Google Shape;361;g21bae1f6399_1_12"/>
          <p:cNvSpPr txBox="1"/>
          <p:nvPr/>
        </p:nvSpPr>
        <p:spPr>
          <a:xfrm>
            <a:off x="4147100" y="487222"/>
            <a:ext cx="4494600" cy="40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Destinatarios:</a:t>
            </a:r>
            <a:endParaRPr sz="1300" b="0" i="0" u="none" strike="noStrike" cap="none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Mipymes, grandes empresas y cooperativas de sectores industriales, comerciales y de servicios.</a:t>
            </a:r>
            <a:endParaRPr sz="12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Funcionamiento:</a:t>
            </a:r>
            <a:endParaRPr sz="1300" b="0" i="0" u="none" strike="noStrike" cap="none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Las empresas se inscriben, y luego seleccionan a las contrapartes con que quieren reunirse. El día de la Ronda se entregan agendas de entrevistas a cada empresa, para rotar en las mesas de reuniones.</a:t>
            </a:r>
            <a:endParaRPr sz="12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28809B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62" name="Google Shape;362;g21bae1f6399_1_12"/>
          <p:cNvSpPr/>
          <p:nvPr/>
        </p:nvSpPr>
        <p:spPr>
          <a:xfrm>
            <a:off x="4146475" y="2857911"/>
            <a:ext cx="4093800" cy="11520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- 1 de cada 3 empresas concreta negocios gracias a las Rondas.</a:t>
            </a:r>
            <a:endParaRPr sz="12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- 95% de los participantes asegura haber sumado contactos de utilidad.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63" name="Google Shape;363;g21bae1f6399_1_12"/>
          <p:cNvSpPr txBox="1"/>
          <p:nvPr/>
        </p:nvSpPr>
        <p:spPr>
          <a:xfrm>
            <a:off x="395325" y="2457000"/>
            <a:ext cx="2465100" cy="25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 para incentivar intercambios comerciales entre mipymes, grandes empresas y cooperativas.</a:t>
            </a:r>
            <a:endParaRPr sz="11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Organizadas junto a Municipios y otros actores regionales, posibilitan los contactos entre empresas para la concreción de negocios.</a:t>
            </a:r>
            <a:endParaRPr sz="11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64" name="Google Shape;364;g21bae1f6399_1_12"/>
          <p:cNvSpPr/>
          <p:nvPr/>
        </p:nvSpPr>
        <p:spPr>
          <a:xfrm>
            <a:off x="4147100" y="4037425"/>
            <a:ext cx="4698600" cy="7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b="1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Inscripción:</a:t>
            </a:r>
            <a:endParaRPr sz="1400" b="1" i="0" u="none" strike="noStrike" cap="none">
              <a:solidFill>
                <a:srgbClr val="E62076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2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https://www.gba.gob.ar/produccion/ronda_de_negocios</a:t>
            </a:r>
            <a:endParaRPr sz="1200" b="1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365" name="Google Shape;365;g21bae1f6399_1_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9648" y="315555"/>
            <a:ext cx="2776474" cy="82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g36cac849a70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g36cac849a70_0_1"/>
          <p:cNvSpPr txBox="1"/>
          <p:nvPr/>
        </p:nvSpPr>
        <p:spPr>
          <a:xfrm>
            <a:off x="161550" y="532375"/>
            <a:ext cx="30000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Descuento de cheques (CPD) en el Mercado de Capitales con bonificación </a:t>
            </a:r>
            <a:r>
              <a:rPr lang="es-ES" sz="2000" b="1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de</a:t>
            </a:r>
            <a:r>
              <a:rPr lang="es-ES" sz="20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tasa.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36cac849a70_0_1"/>
          <p:cNvSpPr txBox="1"/>
          <p:nvPr/>
        </p:nvSpPr>
        <p:spPr>
          <a:xfrm>
            <a:off x="3869675" y="270500"/>
            <a:ext cx="5136000" cy="2467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28809B"/>
                </a:solidFill>
                <a:latin typeface="Encode Sans"/>
                <a:ea typeface="Encode Sans"/>
                <a:cs typeface="Encode Sans"/>
                <a:sym typeface="Encode Sans"/>
              </a:rPr>
              <a:t>Destinatarios</a:t>
            </a:r>
            <a:endParaRPr sz="1400" b="1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Micro, pequeñas y medianas empresas radicadas en la Provincia de Buenos Aires </a:t>
            </a:r>
            <a:endParaRPr sz="12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De los sectores de Industria, agroindustria, servicios, comercio, construcción y minería. Excluidos agro, intermediación financiera y de seguros.</a:t>
            </a:r>
            <a:endParaRPr sz="12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Que cuenten con certificado PyME y Certificado ActiBA. </a:t>
            </a:r>
            <a:endParaRPr sz="1100" b="0" i="0" u="none" strike="noStrike" cap="none">
              <a:solidFill>
                <a:srgbClr val="FF0000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80" name="Google Shape;280;g36cac849a70_0_1"/>
          <p:cNvSpPr/>
          <p:nvPr/>
        </p:nvSpPr>
        <p:spPr>
          <a:xfrm>
            <a:off x="3782475" y="2551325"/>
            <a:ext cx="5136000" cy="16371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Monto: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Hasta 30 Millones por Pyme (cupo máximo). 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Plazos y gracia: 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Cheques propios o de 3ros avalados por FOGABA, hasta 360 días. Subsidio de tasa: 50% de la tasa de descuento, con tope de 30pp. (reintegro en 3 días).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Garantías: 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Avalista (Fogaba), Agente (Provincia Bursátil),  Bonifica (Mrio. de Producción).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81" name="Google Shape;281;g36cac849a70_0_1"/>
          <p:cNvSpPr txBox="1"/>
          <p:nvPr/>
        </p:nvSpPr>
        <p:spPr>
          <a:xfrm>
            <a:off x="219425" y="2353925"/>
            <a:ext cx="26781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Objetivo: 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Acercar una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 de financiamiento de capital de trabajo para PyMEs que operan o desean operar en el mercado de capitales mediante el descuento de cheques.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VENTANILLA PERMANENTE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82" name="Google Shape;282;g36cac849a70_0_1"/>
          <p:cNvSpPr/>
          <p:nvPr/>
        </p:nvSpPr>
        <p:spPr>
          <a:xfrm>
            <a:off x="3782475" y="4351275"/>
            <a:ext cx="5223300" cy="7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4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Cómo participar?</a:t>
            </a:r>
            <a:r>
              <a:rPr lang="es-ES" sz="1400" b="0" i="0" u="none" strike="noStrike" cap="none">
                <a:solidFill>
                  <a:srgbClr val="E6207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2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https://www.gba.gob.ar/produccion/descuentoCPD</a:t>
            </a:r>
            <a:endParaRPr sz="12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2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comercial@fogaba.com</a:t>
            </a:r>
            <a:endParaRPr sz="12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g2153705c992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185600" cy="5145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g2153705c992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85600" y="0"/>
            <a:ext cx="4959974" cy="514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g2153705c992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89925" y="2975775"/>
            <a:ext cx="1497325" cy="1497325"/>
          </a:xfrm>
          <a:prstGeom prst="rect">
            <a:avLst/>
          </a:prstGeom>
          <a:gradFill>
            <a:gsLst>
              <a:gs pos="0">
                <a:srgbClr val="E72276"/>
              </a:gs>
              <a:gs pos="50000">
                <a:srgbClr val="085E7E"/>
              </a:gs>
              <a:gs pos="100000">
                <a:srgbClr val="00AEC3"/>
              </a:gs>
            </a:gsLst>
            <a:lin ang="5400012" scaled="0"/>
          </a:gra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91" name="Google Shape;391;g2153705c992_0_0" descr="Logotipo, nombre de la empresa&#10;&#10;Descripción generada automá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30186" y="447206"/>
            <a:ext cx="2125225" cy="1054245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g2153705c992_0_0"/>
          <p:cNvSpPr txBox="1"/>
          <p:nvPr/>
        </p:nvSpPr>
        <p:spPr>
          <a:xfrm>
            <a:off x="273599" y="1730938"/>
            <a:ext cx="3464100" cy="9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Con un solo clic 👉🏼 información sobre financiamiento, asesoramiento económico-financiero, y el detalle de nuestros productos.</a:t>
            </a:r>
            <a:r>
              <a:rPr lang="es-ES" sz="14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</a:t>
            </a:r>
            <a:endParaRPr sz="14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g2153705c992_0_0"/>
          <p:cNvSpPr txBox="1"/>
          <p:nvPr/>
        </p:nvSpPr>
        <p:spPr>
          <a:xfrm>
            <a:off x="273600" y="2864938"/>
            <a:ext cx="2064300" cy="14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comercial@fogaba.com</a:t>
            </a:r>
            <a:endParaRPr sz="13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0011-7620-9206</a:t>
            </a:r>
            <a:endParaRPr sz="13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0800-666-4222</a:t>
            </a:r>
            <a:endParaRPr sz="13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www.fogaba.com.ar</a:t>
            </a:r>
            <a:endParaRPr sz="27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72276"/>
            </a:gs>
            <a:gs pos="50000">
              <a:srgbClr val="3F739B"/>
            </a:gs>
            <a:gs pos="100000">
              <a:srgbClr val="13AABF"/>
            </a:gs>
          </a:gsLst>
          <a:lin ang="0" scaled="0"/>
        </a:gradFill>
        <a:effectLst/>
      </p:bgPr>
    </p:bg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g2e2f9960ed6_0_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6798" cy="5145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g2e2f9960ed6_0_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16630" y="1883140"/>
            <a:ext cx="1737108" cy="609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g2e2f9960ed6_0_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47762" y="880291"/>
            <a:ext cx="1737124" cy="59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g2e2f9960ed6_0_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01325" y="880303"/>
            <a:ext cx="2129075" cy="484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g2e2f9960ed6_0_46" descr="Logotipo, nombre de la empresa&#10;&#10;Descripción generada automá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29528" y="2800625"/>
            <a:ext cx="1247169" cy="61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g2e2f9960ed6_0_4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038114" y="1653261"/>
            <a:ext cx="1172532" cy="940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g2e2f9960ed6_0_4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423946" y="1873430"/>
            <a:ext cx="1526343" cy="541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g2e2f9960ed6_0_4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140975" y="2889817"/>
            <a:ext cx="1371400" cy="457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g2e2f9960ed6_0_4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953431" y="1871147"/>
            <a:ext cx="1931443" cy="717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g2e2f9960ed6_0_4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633225" y="2800549"/>
            <a:ext cx="1931448" cy="57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g2e2f9960ed6_0_46"/>
          <p:cNvPicPr preferRelativeResize="0"/>
          <p:nvPr/>
        </p:nvPicPr>
        <p:blipFill rotWithShape="1">
          <a:blip r:embed="rId13">
            <a:alphaModFix/>
          </a:blip>
          <a:srcRect t="15389" b="-15390"/>
          <a:stretch/>
        </p:blipFill>
        <p:spPr>
          <a:xfrm>
            <a:off x="1267901" y="2924121"/>
            <a:ext cx="1934484" cy="61868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g2e2f9960ed6_0_46"/>
          <p:cNvSpPr txBox="1"/>
          <p:nvPr/>
        </p:nvSpPr>
        <p:spPr>
          <a:xfrm>
            <a:off x="470700" y="309725"/>
            <a:ext cx="3771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rgbClr val="13AA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6" name="Google Shape;446;g2e2f9960ed6_0_46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217050" y="3992225"/>
            <a:ext cx="4711475" cy="1076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7" name="Google Shape;447;g2e2f9960ed6_0_46"/>
          <p:cNvCxnSpPr/>
          <p:nvPr/>
        </p:nvCxnSpPr>
        <p:spPr>
          <a:xfrm>
            <a:off x="-96475" y="3926275"/>
            <a:ext cx="92529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48" name="Google Shape;448;g2e2f9960ed6_0_46"/>
          <p:cNvPicPr preferRelativeResize="0"/>
          <p:nvPr/>
        </p:nvPicPr>
        <p:blipFill rotWithShape="1">
          <a:blip r:embed="rId15">
            <a:alphaModFix/>
          </a:blip>
          <a:srcRect l="6664" r="7009"/>
          <a:stretch/>
        </p:blipFill>
        <p:spPr>
          <a:xfrm>
            <a:off x="3375063" y="660325"/>
            <a:ext cx="2728023" cy="999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030d55552f_2_82"/>
          <p:cNvSpPr txBox="1"/>
          <p:nvPr/>
        </p:nvSpPr>
        <p:spPr>
          <a:xfrm>
            <a:off x="-131816" y="1428081"/>
            <a:ext cx="4426200" cy="11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3429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lt1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Fortalecimiento de emprendimientos</a:t>
            </a:r>
            <a:endParaRPr sz="3000" b="0" i="0" u="none" strike="noStrike" cap="none">
              <a:solidFill>
                <a:schemeClr val="lt1"/>
              </a:solidFill>
              <a:latin typeface="Encode Sans Black"/>
              <a:ea typeface="Encode Sans Black"/>
              <a:cs typeface="Encode Sans Black"/>
              <a:sym typeface="Encode Sans Black"/>
            </a:endParaRPr>
          </a:p>
        </p:txBody>
      </p:sp>
      <p:sp>
        <p:nvSpPr>
          <p:cNvPr id="104" name="Google Shape;104;g2030d55552f_2_82"/>
          <p:cNvSpPr txBox="1"/>
          <p:nvPr/>
        </p:nvSpPr>
        <p:spPr>
          <a:xfrm>
            <a:off x="3682700" y="322525"/>
            <a:ext cx="5463000" cy="39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9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Oferta de cursos</a:t>
            </a:r>
            <a:endParaRPr sz="1900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ADMINISTRACIÓN Y MODELO DE NEGOCIOS</a:t>
            </a:r>
            <a:endParaRPr sz="1500" b="1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GESTIÓN PRODUCTIVA</a:t>
            </a:r>
            <a:endParaRPr sz="1500" b="1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MARCA </a:t>
            </a:r>
            <a:endParaRPr sz="1500" b="1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 i="0" u="none" strike="noStrike" cap="none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ESTRATEGIA COMERCIAL</a:t>
            </a:r>
            <a:endParaRPr sz="1500" b="1" i="0" u="none" strike="noStrike" cap="none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 i="0" u="none" strike="noStrike" cap="none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COMERCIO EXTERIOR</a:t>
            </a:r>
            <a:endParaRPr sz="1500" b="1" i="0" u="none" strike="noStrike" cap="none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 i="0" u="none" strike="noStrike" cap="none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FORMULACIÓN DE PROYECTOS DE INVERSIÓN</a:t>
            </a:r>
            <a:endParaRPr sz="1500" b="1" i="0" u="none" strike="noStrike" cap="none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 i="0" u="none" strike="noStrike" cap="none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TURISMO</a:t>
            </a:r>
            <a:endParaRPr sz="1500" b="1" i="0" u="none" strike="noStrike" cap="none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 i="0" u="none" strike="noStrike" cap="none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MINERÍA</a:t>
            </a:r>
            <a:endParaRPr sz="1500" b="1" i="0" u="none" strike="noStrike" cap="none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238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500"/>
              <a:buFont typeface="Encode Sans"/>
              <a:buChar char="●"/>
            </a:pPr>
            <a:r>
              <a:rPr lang="es-ES" sz="1500" b="1" i="0" u="none" strike="noStrike" cap="none">
                <a:solidFill>
                  <a:srgbClr val="787878"/>
                </a:solidFill>
                <a:latin typeface="Encode Sans"/>
                <a:ea typeface="Encode Sans"/>
                <a:cs typeface="Encode Sans"/>
                <a:sym typeface="Encode Sans"/>
              </a:rPr>
              <a:t>PUERTOS</a:t>
            </a:r>
            <a:endParaRPr sz="1300" b="1">
              <a:solidFill>
                <a:srgbClr val="787878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105" name="Google Shape;105;g2030d55552f_2_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g2030d55552f_2_82"/>
          <p:cNvSpPr txBox="1"/>
          <p:nvPr/>
        </p:nvSpPr>
        <p:spPr>
          <a:xfrm>
            <a:off x="-151227" y="1912457"/>
            <a:ext cx="3843000" cy="12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3429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ES" sz="2100">
                <a:solidFill>
                  <a:schemeClr val="lt1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Cursos de c</a:t>
            </a:r>
            <a:r>
              <a:rPr lang="es-ES" sz="2100" b="0" i="0" u="none" strike="noStrike" cap="none">
                <a:solidFill>
                  <a:schemeClr val="lt1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apacitación para la mejora de la competitividad</a:t>
            </a:r>
            <a:endParaRPr sz="2100" b="0" i="0" u="none" strike="noStrike" cap="none">
              <a:solidFill>
                <a:schemeClr val="lt1"/>
              </a:solidFill>
              <a:latin typeface="Encode Sans Black"/>
              <a:ea typeface="Encode Sans Black"/>
              <a:cs typeface="Encode Sans Black"/>
              <a:sym typeface="Encode Sans Black"/>
            </a:endParaRPr>
          </a:p>
        </p:txBody>
      </p:sp>
      <p:pic>
        <p:nvPicPr>
          <p:cNvPr id="107" name="Google Shape;107;g2030d55552f_2_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07200" y="79250"/>
            <a:ext cx="798976" cy="79897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2030d55552f_2_82"/>
          <p:cNvSpPr/>
          <p:nvPr/>
        </p:nvSpPr>
        <p:spPr>
          <a:xfrm>
            <a:off x="233825" y="3207050"/>
            <a:ext cx="2883600" cy="16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Objetivo: </a:t>
            </a:r>
            <a:endParaRPr sz="13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Promover el desarrollo productivo bonaerense a través de una amplia oferta de capacitación que busca </a:t>
            </a: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potenciar la competitividad y el crecimiento 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de los sectores industrial, comercial, turístico, portuario, minero y científico. 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0" i="0" u="none" strike="noStrike" cap="none">
              <a:solidFill>
                <a:srgbClr val="0FB6CC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09" name="Google Shape;109;g2030d55552f_2_82"/>
          <p:cNvSpPr/>
          <p:nvPr/>
        </p:nvSpPr>
        <p:spPr>
          <a:xfrm>
            <a:off x="4106450" y="4462600"/>
            <a:ext cx="4615500" cy="48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300" b="1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¿</a:t>
            </a:r>
            <a:r>
              <a:rPr lang="es-ES" sz="13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Cómo participar?</a:t>
            </a:r>
            <a:r>
              <a:rPr lang="es-ES" sz="11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  </a:t>
            </a:r>
            <a:r>
              <a:rPr lang="es-ES" sz="1000" b="1" i="0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gba.gob.ar/produccion/escuela_productiva_bonaerense</a:t>
            </a:r>
            <a:endParaRPr sz="10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0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epb@mp.gba.gov.ar</a:t>
            </a:r>
            <a:endParaRPr sz="10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110" name="Google Shape;110;g2030d55552f_2_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4850" y="440050"/>
            <a:ext cx="2226253" cy="13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6b0bb5480c_0_2"/>
          <p:cNvSpPr txBox="1"/>
          <p:nvPr/>
        </p:nvSpPr>
        <p:spPr>
          <a:xfrm>
            <a:off x="-131816" y="1428081"/>
            <a:ext cx="4426200" cy="11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3429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lt1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Fortalecimiento de emprendimientos</a:t>
            </a:r>
            <a:endParaRPr sz="3000" b="0" i="0" u="none" strike="noStrike" cap="none">
              <a:solidFill>
                <a:schemeClr val="lt1"/>
              </a:solidFill>
              <a:latin typeface="Encode Sans Black"/>
              <a:ea typeface="Encode Sans Black"/>
              <a:cs typeface="Encode Sans Black"/>
              <a:sym typeface="Encode Sans Black"/>
            </a:endParaRPr>
          </a:p>
        </p:txBody>
      </p:sp>
      <p:sp>
        <p:nvSpPr>
          <p:cNvPr id="116" name="Google Shape;116;g36b0bb5480c_0_2"/>
          <p:cNvSpPr txBox="1"/>
          <p:nvPr/>
        </p:nvSpPr>
        <p:spPr>
          <a:xfrm>
            <a:off x="3747775" y="411425"/>
            <a:ext cx="4698900" cy="4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Curso de capacitación</a:t>
            </a:r>
            <a:endParaRPr sz="1900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Durante 4 encuentros se abordarán diferentes temas para potenciar las habilidades de gestión emprendedora.</a:t>
            </a:r>
            <a:endParaRPr sz="1200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Temas</a:t>
            </a:r>
            <a:endParaRPr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787878"/>
              </a:buClr>
              <a:buSzPts val="1200"/>
              <a:buFont typeface="Encode Sans"/>
              <a:buChar char="●"/>
            </a:pPr>
            <a:r>
              <a:rPr lang="es-ES" sz="1200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Planes de Negocios</a:t>
            </a:r>
            <a:endParaRPr sz="1200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200"/>
              <a:buFont typeface="Encode Sans"/>
              <a:buChar char="●"/>
            </a:pPr>
            <a:r>
              <a:rPr lang="es-ES" sz="1200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Herramientas de gestión económica</a:t>
            </a:r>
            <a:endParaRPr sz="1200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200"/>
              <a:buFont typeface="Encode Sans"/>
              <a:buChar char="●"/>
            </a:pPr>
            <a:r>
              <a:rPr lang="es-ES" sz="1200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Administración y formalización</a:t>
            </a:r>
            <a:endParaRPr sz="1200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87878"/>
              </a:buClr>
              <a:buSzPts val="1200"/>
              <a:buFont typeface="Encode Sans"/>
              <a:buChar char="●"/>
            </a:pPr>
            <a:r>
              <a:rPr lang="es-ES" sz="1200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Estrategias de comercialización</a:t>
            </a:r>
            <a:endParaRPr sz="1200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1900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Acompañamiento técnico</a:t>
            </a:r>
            <a:endParaRPr sz="1900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rgbClr val="595959"/>
                </a:solidFill>
                <a:latin typeface="Encode Sans"/>
                <a:ea typeface="Encode Sans"/>
                <a:cs typeface="Encode Sans"/>
                <a:sym typeface="Encode Sans"/>
              </a:rPr>
              <a:t>Se acompañará a los emprendimientos participantes para mejorar las capacidades de gestión y fortalecer las unidades de negocio.</a:t>
            </a:r>
            <a:r>
              <a:rPr lang="es-ES" sz="1200">
                <a:solidFill>
                  <a:srgbClr val="595959"/>
                </a:solidFill>
              </a:rPr>
              <a:t> </a:t>
            </a:r>
            <a:endParaRPr sz="1200">
              <a:solidFill>
                <a:srgbClr val="595959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900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pic>
        <p:nvPicPr>
          <p:cNvPr id="117" name="Google Shape;117;g36b0bb5480c_0_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36b0bb5480c_0_2"/>
          <p:cNvSpPr txBox="1"/>
          <p:nvPr/>
        </p:nvSpPr>
        <p:spPr>
          <a:xfrm>
            <a:off x="-151227" y="1912457"/>
            <a:ext cx="3843000" cy="12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3429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s-ES" sz="2100" b="0" i="0" u="none" strike="noStrike" cap="none">
                <a:solidFill>
                  <a:schemeClr val="lt1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C</a:t>
            </a:r>
            <a:r>
              <a:rPr lang="es-ES" sz="2100">
                <a:solidFill>
                  <a:schemeClr val="lt1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URSO DE GESTIÓN INTEGRAL DE EMPRENDIMIENTOS</a:t>
            </a:r>
            <a:endParaRPr sz="2100" b="0" i="0" u="none" strike="noStrike" cap="none">
              <a:solidFill>
                <a:schemeClr val="lt1"/>
              </a:solidFill>
              <a:latin typeface="Encode Sans Black"/>
              <a:ea typeface="Encode Sans Black"/>
              <a:cs typeface="Encode Sans Black"/>
              <a:sym typeface="Encode Sans Black"/>
            </a:endParaRPr>
          </a:p>
        </p:txBody>
      </p:sp>
      <p:pic>
        <p:nvPicPr>
          <p:cNvPr id="119" name="Google Shape;119;g36b0bb5480c_0_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07200" y="79250"/>
            <a:ext cx="798976" cy="798976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36b0bb5480c_0_2"/>
          <p:cNvSpPr/>
          <p:nvPr/>
        </p:nvSpPr>
        <p:spPr>
          <a:xfrm>
            <a:off x="233825" y="3207050"/>
            <a:ext cx="2883600" cy="16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Objetivo: </a:t>
            </a:r>
            <a:endParaRPr sz="13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200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Brindar </a:t>
            </a:r>
            <a:r>
              <a:rPr lang="es-ES" sz="1200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herramientas administrativas, financieras y comerciales</a:t>
            </a:r>
            <a:r>
              <a:rPr lang="es-ES" sz="1200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para que los y las participantes puedan </a:t>
            </a:r>
            <a:r>
              <a:rPr lang="es-ES" sz="1200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gestionar de forma eficiente y sostenible</a:t>
            </a:r>
            <a:r>
              <a:rPr lang="es-ES" sz="1200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un emprendimiento.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0" i="0" u="none" strike="noStrike" cap="none">
              <a:solidFill>
                <a:srgbClr val="0FB6CC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21" name="Google Shape;121;g36b0bb5480c_0_2"/>
          <p:cNvSpPr/>
          <p:nvPr/>
        </p:nvSpPr>
        <p:spPr>
          <a:xfrm>
            <a:off x="3691775" y="4435475"/>
            <a:ext cx="5325300" cy="48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300" b="1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¿</a:t>
            </a:r>
            <a:r>
              <a:rPr lang="es-ES" sz="13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Cómo participar?</a:t>
            </a:r>
            <a:r>
              <a:rPr lang="es-ES" sz="11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  </a:t>
            </a:r>
            <a:r>
              <a:rPr lang="es-ES" sz="1000" b="1" i="0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gba.gob.ar/produccion/escuela_productiva_bonaerense</a:t>
            </a:r>
            <a:endParaRPr sz="10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0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epb@mp.gba.gov.ar</a:t>
            </a:r>
            <a:endParaRPr sz="10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122" name="Google Shape;122;g36b0bb5480c_0_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4850" y="440050"/>
            <a:ext cx="2226253" cy="13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g21be1cc20e7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g21be1cc20e7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73600" y="152397"/>
            <a:ext cx="1416595" cy="441978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g21be1cc20e7_0_0"/>
          <p:cNvSpPr txBox="1"/>
          <p:nvPr/>
        </p:nvSpPr>
        <p:spPr>
          <a:xfrm>
            <a:off x="208816" y="4145861"/>
            <a:ext cx="30000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Contacto: </a:t>
            </a:r>
            <a:r>
              <a:rPr lang="es-ES" sz="1200" b="1" i="0" u="none" strike="noStrike" cap="none">
                <a:solidFill>
                  <a:schemeClr val="lt1"/>
                </a:solidFill>
                <a:uFill>
                  <a:noFill/>
                </a:uFill>
                <a:latin typeface="Encode Sans"/>
                <a:ea typeface="Encode Sans"/>
                <a:cs typeface="Encode Sans"/>
                <a:sym typeface="Encode Sans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clinicatecnologica@mp.gba.gov.ar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https://clinicatecnologica.gba.gob.ar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401" name="Google Shape;401;g21be1cc20e7_0_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8687" y="211879"/>
            <a:ext cx="2714902" cy="1000218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g21be1cc20e7_0_0"/>
          <p:cNvSpPr txBox="1"/>
          <p:nvPr/>
        </p:nvSpPr>
        <p:spPr>
          <a:xfrm>
            <a:off x="182150" y="1275700"/>
            <a:ext cx="2975100" cy="18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Encode Sans Light"/>
                <a:ea typeface="Encode Sans Light"/>
                <a:cs typeface="Encode Sans Light"/>
                <a:sym typeface="Encode Sans Light"/>
              </a:rPr>
              <a:t>Programa de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asistencia técnica integral y gratuita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 Light"/>
                <a:ea typeface="Encode Sans Light"/>
                <a:cs typeface="Encode Sans Light"/>
                <a:sym typeface="Encode Sans Light"/>
              </a:rPr>
              <a:t> orientado a fortalecer las capacidades de MiPyMEs y Cooperativas industriales a través de la identificación de oportunidades de mejora y de la vinculación con el sistema de ciencia, tecnología e innovación y con líneas de financiamiento público disponibles.</a:t>
            </a:r>
            <a:endParaRPr sz="1200" b="0" i="0" u="none" strike="noStrike" cap="none">
              <a:solidFill>
                <a:schemeClr val="lt1"/>
              </a:solidFill>
              <a:latin typeface="Encode Sans Light"/>
              <a:ea typeface="Encode Sans Light"/>
              <a:cs typeface="Encode Sans Light"/>
              <a:sym typeface="Encode Sans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100" b="0" i="0" u="none" strike="noStrike" cap="none">
              <a:solidFill>
                <a:schemeClr val="lt1"/>
              </a:solidFill>
              <a:latin typeface="Encode Sans Light"/>
              <a:ea typeface="Encode Sans Light"/>
              <a:cs typeface="Encode Sans Light"/>
              <a:sym typeface="Encode Sans Light"/>
            </a:endParaRPr>
          </a:p>
        </p:txBody>
      </p:sp>
      <p:sp>
        <p:nvSpPr>
          <p:cNvPr id="403" name="Google Shape;403;g21be1cc20e7_0_0"/>
          <p:cNvSpPr txBox="1"/>
          <p:nvPr/>
        </p:nvSpPr>
        <p:spPr>
          <a:xfrm>
            <a:off x="182150" y="2825475"/>
            <a:ext cx="3033600" cy="15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Beneficios:</a:t>
            </a:r>
            <a:endParaRPr sz="11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"/>
              <a:buFont typeface="Arial"/>
              <a:buNone/>
            </a:pPr>
            <a:endParaRPr sz="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3600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Encode Sans"/>
              <a:buChar char="●"/>
            </a:pPr>
            <a:r>
              <a:rPr lang="es-ES" sz="11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Aumento de la capacidad productiva</a:t>
            </a:r>
            <a:endParaRPr sz="11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3600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Encode Sans"/>
              <a:buChar char="●"/>
            </a:pPr>
            <a:r>
              <a:rPr lang="es-ES" sz="11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Disminución de costos</a:t>
            </a:r>
            <a:endParaRPr sz="11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3600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Encode Sans"/>
              <a:buChar char="●"/>
            </a:pPr>
            <a:r>
              <a:rPr lang="es-ES" sz="11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Mejora de la calidad</a:t>
            </a:r>
            <a:endParaRPr sz="11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3600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Encode Sans"/>
              <a:buChar char="●"/>
            </a:pPr>
            <a:r>
              <a:rPr lang="es-ES" sz="11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Desarrollo de nuevos mercados</a:t>
            </a:r>
            <a:endParaRPr sz="11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3600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Encode Sans"/>
              <a:buChar char="●"/>
            </a:pPr>
            <a:r>
              <a:rPr lang="es-ES" sz="11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Innovación tecnológica</a:t>
            </a:r>
            <a:endParaRPr sz="11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1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404" name="Google Shape;404;g21be1cc20e7_0_0"/>
          <p:cNvSpPr txBox="1"/>
          <p:nvPr/>
        </p:nvSpPr>
        <p:spPr>
          <a:xfrm>
            <a:off x="3737625" y="1259900"/>
            <a:ext cx="5048700" cy="8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048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Desarrollen una actividad productiva en la Pcia. de Buenos Aires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Busquen aumentar la productividad, bajar los costos y/o ganar nuevos mercados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405" name="Google Shape;405;g21be1cc20e7_0_0"/>
          <p:cNvSpPr txBox="1"/>
          <p:nvPr/>
        </p:nvSpPr>
        <p:spPr>
          <a:xfrm>
            <a:off x="3737625" y="935900"/>
            <a:ext cx="527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PyMEs y Cooperativas industriales que: </a:t>
            </a:r>
            <a:endParaRPr sz="14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406" name="Google Shape;406;g21be1cc20e7_0_0"/>
          <p:cNvSpPr txBox="1"/>
          <p:nvPr/>
        </p:nvSpPr>
        <p:spPr>
          <a:xfrm>
            <a:off x="3855600" y="458900"/>
            <a:ext cx="2256300" cy="46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800" b="0" i="0" u="none" strike="noStrike" cap="none">
                <a:solidFill>
                  <a:srgbClr val="085E7E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DESTINATARIOS</a:t>
            </a:r>
            <a:endParaRPr sz="1900" b="0" i="0" u="none" strike="noStrike" cap="none">
              <a:solidFill>
                <a:srgbClr val="BFCED1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407" name="Google Shape;407;g21be1cc20e7_0_0"/>
          <p:cNvSpPr txBox="1"/>
          <p:nvPr/>
        </p:nvSpPr>
        <p:spPr>
          <a:xfrm>
            <a:off x="3860581" y="2251372"/>
            <a:ext cx="2975100" cy="46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085E7E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HERRAMIENTAS</a:t>
            </a:r>
            <a:endParaRPr sz="1800" b="0" i="0" u="none" strike="noStrike" cap="none">
              <a:solidFill>
                <a:srgbClr val="535353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408" name="Google Shape;408;g21be1cc20e7_0_0"/>
          <p:cNvSpPr txBox="1"/>
          <p:nvPr/>
        </p:nvSpPr>
        <p:spPr>
          <a:xfrm>
            <a:off x="3738230" y="2723819"/>
            <a:ext cx="5048700" cy="13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048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Encode Sans Medium"/>
              <a:buChar char="●"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Visita a planta a cargo de </a:t>
            </a:r>
            <a:r>
              <a:rPr lang="es-ES" sz="1200">
                <a:solidFill>
                  <a:srgbClr val="595959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especialista</a:t>
            </a:r>
            <a:r>
              <a:rPr lang="es-ES" sz="1200" b="0" i="0" u="none" strike="noStrike" cap="none">
                <a:solidFill>
                  <a:srgbClr val="595959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 en Gestión PyME</a:t>
            </a:r>
            <a:endParaRPr sz="1200" b="0" i="0" u="none" strike="noStrike" cap="none">
              <a:solidFill>
                <a:srgbClr val="595959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-3048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Encode Sans Medium"/>
              <a:buChar char="●"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Identificación de propuestas de mejora</a:t>
            </a:r>
            <a:endParaRPr sz="1200" b="0" i="0" u="none" strike="noStrike" cap="none">
              <a:solidFill>
                <a:srgbClr val="595959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-3048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Encode Sans Medium"/>
              <a:buChar char="●"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Vinculación tecnológica</a:t>
            </a:r>
            <a:endParaRPr sz="1200" b="0" i="0" u="none" strike="noStrike" cap="none">
              <a:solidFill>
                <a:srgbClr val="595959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-3048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Encode Sans Medium"/>
              <a:buChar char="●"/>
            </a:pPr>
            <a:r>
              <a:rPr lang="es-ES" sz="1200" b="0" i="0" u="none" strike="noStrike" cap="none">
                <a:solidFill>
                  <a:srgbClr val="595959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Asesoramiento en líneas de financiamiento</a:t>
            </a:r>
            <a:endParaRPr sz="1100" b="0" i="0" u="none" strike="noStrike" cap="none">
              <a:solidFill>
                <a:srgbClr val="595959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45063284a5_0_0"/>
          <p:cNvSpPr txBox="1"/>
          <p:nvPr/>
        </p:nvSpPr>
        <p:spPr>
          <a:xfrm>
            <a:off x="3582075" y="737650"/>
            <a:ext cx="5442000" cy="14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Acrediten el tamaño de microempresa.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Desarrollen a</a:t>
            </a: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ctividad productiva, </a:t>
            </a:r>
            <a:r>
              <a:rPr lang="es-ES" sz="1200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turística, de </a:t>
            </a: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servicio</a:t>
            </a:r>
            <a:r>
              <a:rPr lang="es-ES" sz="1200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s o construcción y se hayan capacitado en Escuela Productiva u otro programa del Mrio.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Tengan sede y proyecto en la provincia de Buenos Aires.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Estén formalizados/as o dispuestos/as a hacerl</a:t>
            </a:r>
            <a:r>
              <a:rPr lang="es-ES" sz="1200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o (monotributistas o RI)</a:t>
            </a:r>
            <a:endParaRPr sz="1200" b="1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Encode Sans"/>
              <a:buChar char="●"/>
            </a:pPr>
            <a:r>
              <a:rPr lang="es-ES" sz="1200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Sean sujetos de crédito.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71" name="Google Shape;171;g345063284a5_0_0"/>
          <p:cNvSpPr txBox="1"/>
          <p:nvPr/>
        </p:nvSpPr>
        <p:spPr>
          <a:xfrm>
            <a:off x="3582075" y="413750"/>
            <a:ext cx="527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Personas humanas, trabajadores/as independientes que: </a:t>
            </a:r>
            <a:endParaRPr sz="14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72" name="Google Shape;172;g345063284a5_0_0"/>
          <p:cNvSpPr txBox="1"/>
          <p:nvPr/>
        </p:nvSpPr>
        <p:spPr>
          <a:xfrm>
            <a:off x="3658275" y="6500"/>
            <a:ext cx="2256300" cy="47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900" b="0" i="0" u="none" strike="noStrike" cap="none">
                <a:solidFill>
                  <a:srgbClr val="085E7E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DESTINATARIOS</a:t>
            </a:r>
            <a:endParaRPr sz="2000" b="0" i="0" u="none" strike="noStrike" cap="none">
              <a:solidFill>
                <a:srgbClr val="BFCED1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173" name="Google Shape;173;g345063284a5_0_0"/>
          <p:cNvSpPr/>
          <p:nvPr/>
        </p:nvSpPr>
        <p:spPr>
          <a:xfrm>
            <a:off x="0" y="850"/>
            <a:ext cx="3231600" cy="5145000"/>
          </a:xfrm>
          <a:prstGeom prst="rect">
            <a:avLst/>
          </a:prstGeom>
          <a:gradFill>
            <a:gsLst>
              <a:gs pos="0">
                <a:srgbClr val="E72276"/>
              </a:gs>
              <a:gs pos="50000">
                <a:srgbClr val="085E7E"/>
              </a:gs>
              <a:gs pos="100000">
                <a:srgbClr val="00AEC3"/>
              </a:gs>
            </a:gsLst>
            <a:lin ang="5400012" scaled="0"/>
          </a:gra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g345063284a5_0_0"/>
          <p:cNvSpPr txBox="1"/>
          <p:nvPr/>
        </p:nvSpPr>
        <p:spPr>
          <a:xfrm>
            <a:off x="219425" y="2671125"/>
            <a:ext cx="26781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Objetivo: 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Acercar una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 de financiamiento bancario 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para microempresarios y microempresarias con actividades en marcha.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cxnSp>
        <p:nvCxnSpPr>
          <p:cNvPr id="175" name="Google Shape;175;g345063284a5_0_0"/>
          <p:cNvCxnSpPr/>
          <p:nvPr/>
        </p:nvCxnSpPr>
        <p:spPr>
          <a:xfrm flipH="1">
            <a:off x="3588200" y="194900"/>
            <a:ext cx="6300" cy="1825800"/>
          </a:xfrm>
          <a:prstGeom prst="straightConnector1">
            <a:avLst/>
          </a:prstGeom>
          <a:noFill/>
          <a:ln w="38100" cap="flat" cmpd="sng">
            <a:solidFill>
              <a:srgbClr val="E7227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6" name="Google Shape;176;g345063284a5_0_0"/>
          <p:cNvSpPr txBox="1"/>
          <p:nvPr/>
        </p:nvSpPr>
        <p:spPr>
          <a:xfrm>
            <a:off x="140400" y="890050"/>
            <a:ext cx="3042300" cy="16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100" b="0" i="0" u="none" strike="noStrike" cap="none">
                <a:solidFill>
                  <a:srgbClr val="FFFFFF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Microcréditos </a:t>
            </a:r>
            <a:r>
              <a:rPr lang="es-ES" sz="2100">
                <a:solidFill>
                  <a:srgbClr val="FFFFFF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Productivos con Bonificación de Tasas</a:t>
            </a:r>
            <a:r>
              <a:rPr lang="es-ES" sz="2100" b="0" i="0" u="none" strike="noStrike" cap="none">
                <a:solidFill>
                  <a:srgbClr val="FFFFFF"/>
                </a:solidFill>
                <a:latin typeface="Encode Sans Black"/>
                <a:ea typeface="Encode Sans Black"/>
                <a:cs typeface="Encode Sans Black"/>
                <a:sym typeface="Encode Sans Black"/>
              </a:rPr>
              <a:t> </a:t>
            </a:r>
            <a:endParaRPr sz="21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77" name="Google Shape;177;g345063284a5_0_0"/>
          <p:cNvSpPr/>
          <p:nvPr/>
        </p:nvSpPr>
        <p:spPr>
          <a:xfrm>
            <a:off x="3594500" y="2093050"/>
            <a:ext cx="5442000" cy="24087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Monto: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créditos de </a:t>
            </a: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hasta $</a:t>
            </a:r>
            <a:r>
              <a:rPr lang="es-ES" sz="1200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10</a:t>
            </a: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</a:t>
            </a:r>
            <a:r>
              <a:rPr lang="es-ES" sz="1200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millones </a:t>
            </a:r>
            <a:r>
              <a:rPr lang="es-ES" sz="1200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por microempresa.</a:t>
            </a:r>
            <a:endParaRPr sz="1200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Plazos y gracia: Inversión: 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hasta </a:t>
            </a:r>
            <a:r>
              <a:rPr lang="es-ES" sz="1200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48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meses.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Capital de Trabajo: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hasta </a:t>
            </a:r>
            <a:r>
              <a:rPr lang="es-ES" sz="1200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24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meses.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Garantías: 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a satisfacción del banco.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Tasa: tasa del Banco Provincia para Microempresas </a:t>
            </a:r>
            <a:r>
              <a:rPr lang="es-ES" sz="1200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(actualmente 64</a:t>
            </a:r>
            <a:r>
              <a:rPr lang="es-ES" sz="1200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% para inversión y 69% para capital de trabajo)</a:t>
            </a:r>
            <a:endParaRPr sz="1200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Bonificaciones: hasta </a:t>
            </a:r>
            <a:r>
              <a:rPr lang="es-ES" sz="1200" b="1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8 </a:t>
            </a:r>
            <a:r>
              <a:rPr lang="es-ES" sz="1200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puntos (línea general) y hasta </a:t>
            </a:r>
            <a:r>
              <a:rPr lang="es-ES" sz="1200" b="1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10 </a:t>
            </a:r>
            <a:r>
              <a:rPr lang="es-ES" sz="1200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puntos (liderada por mujeres o diversidades)</a:t>
            </a:r>
            <a:endParaRPr sz="1200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78" name="Google Shape;178;g345063284a5_0_0"/>
          <p:cNvSpPr/>
          <p:nvPr/>
        </p:nvSpPr>
        <p:spPr>
          <a:xfrm>
            <a:off x="3588200" y="4502900"/>
            <a:ext cx="5375700" cy="61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4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Cómo participar?</a:t>
            </a:r>
            <a:r>
              <a:rPr lang="es-ES" sz="1400" b="0" i="0" u="none" strike="noStrike" cap="none">
                <a:solidFill>
                  <a:srgbClr val="E6207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E6207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300" b="1" u="sng">
                <a:solidFill>
                  <a:srgbClr val="1155CC"/>
                </a:solidFill>
                <a:highlight>
                  <a:srgbClr val="FFFFFF"/>
                </a:highlight>
                <a:latin typeface="Encode Sans"/>
                <a:ea typeface="Encode Sans"/>
                <a:cs typeface="Encode Sans"/>
                <a:sym typeface="Encode Sans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https://www.mp.gba.gov.ar/microcreditosproductivos/</a:t>
            </a:r>
            <a:endParaRPr b="1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g211fa502132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211fa502132_2_0"/>
          <p:cNvSpPr/>
          <p:nvPr/>
        </p:nvSpPr>
        <p:spPr>
          <a:xfrm>
            <a:off x="3861975" y="3725075"/>
            <a:ext cx="4615500" cy="10119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Crédito a tasa cero de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hasta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$</a:t>
            </a:r>
            <a:r>
              <a:rPr lang="es-ES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6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.000.000</a:t>
            </a:r>
            <a:endParaRPr sz="14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Período de gracia 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entre </a:t>
            </a:r>
            <a:r>
              <a:rPr lang="es-ES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3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y </a:t>
            </a:r>
            <a:r>
              <a:rPr lang="es-ES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6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meses</a:t>
            </a:r>
            <a:endParaRPr sz="14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Plazo de devolución </a:t>
            </a:r>
            <a:r>
              <a:rPr lang="es-ES" b="1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24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</a:t>
            </a: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meses</a:t>
            </a:r>
            <a:endParaRPr sz="14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Garantías Personales</a:t>
            </a:r>
            <a:endParaRPr sz="14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185" name="Google Shape;185;g211fa502132_2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91125" y="169600"/>
            <a:ext cx="1743700" cy="594099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211fa502132_2_0"/>
          <p:cNvSpPr txBox="1"/>
          <p:nvPr/>
        </p:nvSpPr>
        <p:spPr>
          <a:xfrm>
            <a:off x="3670025" y="1564700"/>
            <a:ext cx="48555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 </a:t>
            </a:r>
            <a:endParaRPr sz="1200" b="1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87" name="Google Shape;187;g211fa502132_2_0"/>
          <p:cNvSpPr txBox="1"/>
          <p:nvPr/>
        </p:nvSpPr>
        <p:spPr>
          <a:xfrm>
            <a:off x="3661425" y="1240700"/>
            <a:ext cx="527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06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Destinatarios:</a:t>
            </a:r>
            <a:endParaRPr sz="1400" b="0" i="0" u="none" strike="noStrike" cap="none">
              <a:solidFill>
                <a:srgbClr val="085E7E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</p:txBody>
      </p:sp>
      <p:sp>
        <p:nvSpPr>
          <p:cNvPr id="188" name="Google Shape;188;g211fa502132_2_0"/>
          <p:cNvSpPr txBox="1"/>
          <p:nvPr/>
        </p:nvSpPr>
        <p:spPr>
          <a:xfrm>
            <a:off x="3703200" y="763700"/>
            <a:ext cx="2985000" cy="47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900" b="0" i="0" u="none" strike="noStrike" cap="none">
                <a:solidFill>
                  <a:srgbClr val="085E7E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EMPRENDIMIENTOS</a:t>
            </a:r>
            <a:endParaRPr sz="2000" b="0" i="0" u="none" strike="noStrike" cap="none">
              <a:solidFill>
                <a:srgbClr val="085E7E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pic>
        <p:nvPicPr>
          <p:cNvPr id="189" name="Google Shape;189;g211fa502132_2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425" y="512847"/>
            <a:ext cx="2985001" cy="1014415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211fa502132_2_0"/>
          <p:cNvSpPr txBox="1"/>
          <p:nvPr/>
        </p:nvSpPr>
        <p:spPr>
          <a:xfrm>
            <a:off x="257475" y="2026225"/>
            <a:ext cx="2628900" cy="27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Objetivo: 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Brindar una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 de financiamiento 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para emprendedores y emprendedoras, microempresarios y microempresarias que por diversas razones quedan excluídos de las fuentes de financiamiento formales y el emprendimiento se encuentre en desarrollo incipiente o en etapa de sostenimiento.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NUEVO LLAMADO PRÓXIMAMENTE 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191" name="Google Shape;191;g211fa502132_2_0"/>
          <p:cNvSpPr txBox="1"/>
          <p:nvPr/>
        </p:nvSpPr>
        <p:spPr>
          <a:xfrm>
            <a:off x="3741975" y="1479575"/>
            <a:ext cx="4855500" cy="18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Desarrollen una actividad productiva o brinden un servicio.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Tengan sede productiva y proyecto en la provincia de Buenos Aires.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Que hayan realizado un análisis de la propuesta de valor y tengan definido el negocio, no habiendo registrado aún las primeras ventas. 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Encode Sans"/>
              <a:buChar char="●"/>
            </a:pP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Cuenten con al menos 3 meses de antigüedad en la actividad (desde la inscripción formal) y menos de 4 años de antigüedad. 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g10744f27528_2_1"/>
          <p:cNvPicPr preferRelativeResize="0"/>
          <p:nvPr/>
        </p:nvPicPr>
        <p:blipFill rotWithShape="1">
          <a:blip r:embed="rId3">
            <a:alphaModFix/>
          </a:blip>
          <a:srcRect b="96528"/>
          <a:stretch/>
        </p:blipFill>
        <p:spPr>
          <a:xfrm>
            <a:off x="0" y="0"/>
            <a:ext cx="9145574" cy="86394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10744f27528_2_1"/>
          <p:cNvSpPr/>
          <p:nvPr/>
        </p:nvSpPr>
        <p:spPr>
          <a:xfrm>
            <a:off x="5296400" y="1183100"/>
            <a:ext cx="3534900" cy="32055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10744f27528_2_1"/>
          <p:cNvSpPr/>
          <p:nvPr/>
        </p:nvSpPr>
        <p:spPr>
          <a:xfrm>
            <a:off x="381950" y="271950"/>
            <a:ext cx="56787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ArriBA Emprendedores: </a:t>
            </a:r>
            <a:r>
              <a:rPr lang="es-ES" sz="18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Proyectos y requisitos</a:t>
            </a:r>
            <a:endParaRPr sz="18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1800" b="1" i="0" u="none" strike="noStrike" cap="none">
              <a:solidFill>
                <a:srgbClr val="0094D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Google Shape;199;g10744f27528_2_1"/>
          <p:cNvSpPr txBox="1"/>
          <p:nvPr/>
        </p:nvSpPr>
        <p:spPr>
          <a:xfrm>
            <a:off x="542950" y="1598525"/>
            <a:ext cx="4519500" cy="26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Activos fijos:</a:t>
            </a:r>
            <a:r>
              <a:rPr lang="es-ES" sz="11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maquinarias y/o partes de maquinarias; equipamientos vinculados con la ejecución del Proyecto.</a:t>
            </a:r>
            <a:endParaRPr sz="11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Activos intangibles:</a:t>
            </a:r>
            <a:r>
              <a:rPr lang="es-ES" sz="11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gastos de registro en protección de propiedad intelectual, licencia de software, almacenamiento en servidores, etc.</a:t>
            </a:r>
            <a:endParaRPr sz="11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Gastos de consultoría </a:t>
            </a:r>
            <a:r>
              <a:rPr lang="es-ES" sz="1100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(hasta un 50% del monto total del crédito solicitado):</a:t>
            </a:r>
            <a:r>
              <a:rPr lang="es-ES" sz="11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servicios profesionales requeridos para llevar adelante el emprendimiento.</a:t>
            </a:r>
            <a:endParaRPr sz="11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Capital de trabajo </a:t>
            </a:r>
            <a:r>
              <a:rPr lang="es-ES" sz="1100" b="0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(hasta un 50% del monto total del crédito solicitado):</a:t>
            </a:r>
            <a:r>
              <a:rPr lang="es-ES" sz="11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adquisición de insumos, materiales, materias primas y/o bienes intermedios.</a:t>
            </a:r>
            <a:r>
              <a:rPr lang="es-ES" sz="11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</a:t>
            </a:r>
            <a:endParaRPr sz="1100" b="1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00" name="Google Shape;200;g10744f27528_2_1"/>
          <p:cNvSpPr txBox="1"/>
          <p:nvPr/>
        </p:nvSpPr>
        <p:spPr>
          <a:xfrm>
            <a:off x="542950" y="1121525"/>
            <a:ext cx="2985000" cy="47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900" b="0" i="0" u="none" strike="noStrike" cap="none">
                <a:solidFill>
                  <a:srgbClr val="085E7E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Tipos de proyectos</a:t>
            </a:r>
            <a:endParaRPr sz="2000" b="0" i="0" u="none" strike="noStrike" cap="none">
              <a:solidFill>
                <a:srgbClr val="085E7E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201" name="Google Shape;201;g10744f27528_2_1"/>
          <p:cNvSpPr txBox="1"/>
          <p:nvPr/>
        </p:nvSpPr>
        <p:spPr>
          <a:xfrm>
            <a:off x="5276300" y="1765064"/>
            <a:ext cx="3279900" cy="24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AEC3"/>
              </a:buClr>
              <a:buSzPts val="1000"/>
              <a:buFont typeface="Encode Sans"/>
              <a:buChar char="●"/>
            </a:pPr>
            <a:r>
              <a:rPr lang="es-ES" sz="10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Estar formalmente constituidas e inscriptas ante AFIP y ARBA, (tres meses en la actividad y un máximo 4 años).</a:t>
            </a:r>
            <a:endParaRPr sz="10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AEC3"/>
              </a:buClr>
              <a:buSzPts val="1000"/>
              <a:buFont typeface="Encode Sans"/>
              <a:buChar char="●"/>
            </a:pPr>
            <a:r>
              <a:rPr lang="es-ES" sz="10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Cuya sede productiva y proyecto se encuentre en la Provincia de Buenos Aires.</a:t>
            </a:r>
            <a:endParaRPr sz="10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AEC3"/>
              </a:buClr>
              <a:buSzPts val="1000"/>
              <a:buFont typeface="Encode Sans"/>
              <a:buChar char="●"/>
            </a:pPr>
            <a:r>
              <a:rPr lang="es-ES" sz="10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Que posean cuenta bancaria en el BAPRO.</a:t>
            </a:r>
            <a:endParaRPr sz="10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AEC3"/>
              </a:buClr>
              <a:buSzPts val="1000"/>
              <a:buFont typeface="Encode Sans"/>
              <a:buChar char="●"/>
            </a:pPr>
            <a:r>
              <a:rPr lang="es-ES" sz="10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Que cuenten con una carta de recomendación de una organización intermedia (Municipio, institución o entidad).</a:t>
            </a:r>
            <a:endParaRPr sz="10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AEC3"/>
              </a:buClr>
              <a:buSzPts val="1000"/>
              <a:buFont typeface="Encode Sans"/>
              <a:buChar char="●"/>
            </a:pPr>
            <a:r>
              <a:rPr lang="es-ES" sz="10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Que se encuentren limitadas para acceder a financiamiento bancario tradicional.</a:t>
            </a:r>
            <a:endParaRPr sz="10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AEC3"/>
              </a:buClr>
              <a:buSzPts val="1000"/>
              <a:buFont typeface="Encode Sans"/>
              <a:buChar char="●"/>
            </a:pPr>
            <a:r>
              <a:rPr lang="es-ES" sz="10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Estar inscriptos en ActiBA y con  Certificado PyME.</a:t>
            </a:r>
            <a:endParaRPr sz="10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02" name="Google Shape;202;g10744f27528_2_1"/>
          <p:cNvSpPr txBox="1"/>
          <p:nvPr/>
        </p:nvSpPr>
        <p:spPr>
          <a:xfrm>
            <a:off x="5571200" y="1296039"/>
            <a:ext cx="2985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900" b="0" i="0" u="none" strike="noStrike" cap="none">
                <a:solidFill>
                  <a:srgbClr val="FFFFFF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Requisitos</a:t>
            </a:r>
            <a:endParaRPr sz="2000" b="0" i="0" u="none" strike="noStrike" cap="none">
              <a:solidFill>
                <a:srgbClr val="FFFFFF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203" name="Google Shape;203;g10744f27528_2_1"/>
          <p:cNvSpPr/>
          <p:nvPr/>
        </p:nvSpPr>
        <p:spPr>
          <a:xfrm>
            <a:off x="542950" y="4289225"/>
            <a:ext cx="8357700" cy="7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b="1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¿</a:t>
            </a:r>
            <a:r>
              <a:rPr lang="es-ES" sz="14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Cómo participar?</a:t>
            </a:r>
            <a:r>
              <a:rPr lang="es-ES" sz="1400" b="0" i="0" u="none" strike="noStrike" cap="none">
                <a:solidFill>
                  <a:srgbClr val="E6207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1100" b="1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Información y formulario en gba.gob.ar/produccion/programas/arriba_emprendedores</a:t>
            </a:r>
            <a:endParaRPr sz="11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g34726bab4ee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g34726bab4ee_0_0"/>
          <p:cNvSpPr txBox="1"/>
          <p:nvPr/>
        </p:nvSpPr>
        <p:spPr>
          <a:xfrm>
            <a:off x="3582067" y="559846"/>
            <a:ext cx="5247000" cy="20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Provincia en Marcha Inversión*:</a:t>
            </a: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para bienes de capital, obra civil e infraestructura.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Agrupamientos industriales:</a:t>
            </a: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para bienes de capital, obra civil instalaciones e infraestructura en agrupamientos.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Proyectos sustentables*:</a:t>
            </a: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para proyectos de inversión con impacto ambiental.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85E7E"/>
              </a:buClr>
              <a:buSzPts val="1200"/>
              <a:buFont typeface="Encode Sans"/>
              <a:buChar char="●"/>
            </a:pPr>
            <a:r>
              <a:rPr lang="es-ES" sz="12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Compra de insumos industriales</a:t>
            </a: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</a:t>
            </a:r>
            <a:r>
              <a:rPr lang="es-ES" sz="12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(NUEVA!)*:</a:t>
            </a:r>
            <a:r>
              <a:rPr lang="es-ES" sz="1200" b="0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 para compra de insumos de uso industrial en empresas de PBA. </a:t>
            </a:r>
            <a:endParaRPr sz="1200" b="0" i="0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*</a:t>
            </a:r>
            <a:r>
              <a:rPr lang="es-ES" sz="1200" b="0" i="1" u="none" strike="noStrike" cap="none">
                <a:solidFill>
                  <a:srgbClr val="535353"/>
                </a:solidFill>
                <a:latin typeface="Encode Sans"/>
                <a:ea typeface="Encode Sans"/>
                <a:cs typeface="Encode Sans"/>
                <a:sym typeface="Encode Sans"/>
              </a:rPr>
              <a:t>Sólo para mipymes industriales.</a:t>
            </a:r>
            <a:endParaRPr sz="1200" b="0" i="1" u="none" strike="noStrike" cap="none">
              <a:solidFill>
                <a:srgbClr val="535353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24" name="Google Shape;224;g34726bab4ee_0_0"/>
          <p:cNvSpPr txBox="1"/>
          <p:nvPr/>
        </p:nvSpPr>
        <p:spPr>
          <a:xfrm>
            <a:off x="3736635" y="82700"/>
            <a:ext cx="4726200" cy="47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s-ES" sz="1900" b="0" i="0" u="none" strike="noStrike" cap="none">
                <a:solidFill>
                  <a:srgbClr val="085E7E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LÍNEAS DISPONIBLES</a:t>
            </a:r>
            <a:endParaRPr sz="2000" b="0" i="0" u="none" strike="noStrike" cap="none">
              <a:solidFill>
                <a:srgbClr val="BFCED1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225" name="Google Shape;225;g34726bab4ee_0_0"/>
          <p:cNvSpPr txBox="1"/>
          <p:nvPr/>
        </p:nvSpPr>
        <p:spPr>
          <a:xfrm>
            <a:off x="219413" y="2671118"/>
            <a:ext cx="27381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Objetivo: </a:t>
            </a: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 de financiamiento bancario 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para mipymes industriales, para inversión productiva y compra  de insumos industriales..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26" name="Google Shape;226;g34726bab4ee_0_0"/>
          <p:cNvSpPr/>
          <p:nvPr/>
        </p:nvSpPr>
        <p:spPr>
          <a:xfrm>
            <a:off x="3736644" y="2589343"/>
            <a:ext cx="5092500" cy="1856700"/>
          </a:xfrm>
          <a:prstGeom prst="rect">
            <a:avLst/>
          </a:prstGeom>
          <a:solidFill>
            <a:srgbClr val="085E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Monto: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 créditos de </a:t>
            </a: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hasta $250M / para insumos $50M</a:t>
            </a:r>
            <a:endParaRPr sz="1200" b="1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Plazos y gracia: 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hasta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60 meses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con 12 de gracia /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insumos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hasta </a:t>
            </a:r>
            <a:r>
              <a:rPr lang="es-ES" sz="12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24 meses</a:t>
            </a:r>
            <a:r>
              <a:rPr lang="es-ES" sz="12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 con 3 de gracia.</a:t>
            </a: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Garantías: 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a satisfacción del banco.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114300" marR="0" lvl="1" indent="0" algn="l" rtl="0"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Tasa: Repyme Inversión 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(Bapro) / </a:t>
            </a: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Reactivación Pyme - Capital de trabajo 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para línea de insumos. Tope de </a:t>
            </a:r>
            <a:r>
              <a:rPr lang="es-ES" sz="1200" b="1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entre 10 y 15 puntos de bonificación</a:t>
            </a:r>
            <a:r>
              <a:rPr lang="es-ES" sz="1200" b="0" i="0" u="none" strike="noStrike" cap="none">
                <a:solidFill>
                  <a:srgbClr val="FFFFFF"/>
                </a:solidFill>
                <a:latin typeface="Encode Sans"/>
                <a:ea typeface="Encode Sans"/>
                <a:cs typeface="Encode Sans"/>
                <a:sym typeface="Encode Sans"/>
              </a:rPr>
              <a:t>, según la línea.</a:t>
            </a:r>
            <a:endParaRPr sz="1200" b="0" i="0" u="none" strike="noStrike" cap="none">
              <a:solidFill>
                <a:srgbClr val="FFFFFF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227" name="Google Shape;227;g34726bab4ee_0_0"/>
          <p:cNvSpPr/>
          <p:nvPr/>
        </p:nvSpPr>
        <p:spPr>
          <a:xfrm>
            <a:off x="3534759" y="4379966"/>
            <a:ext cx="5416200" cy="765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b="1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¿</a:t>
            </a:r>
            <a:r>
              <a:rPr lang="es-ES" sz="1400" b="1" i="0" u="none" strike="noStrike" cap="none">
                <a:solidFill>
                  <a:srgbClr val="E62076"/>
                </a:solidFill>
                <a:latin typeface="Encode Sans"/>
                <a:ea typeface="Encode Sans"/>
                <a:cs typeface="Encode Sans"/>
                <a:sym typeface="Encode Sans"/>
              </a:rPr>
              <a:t>Cómo participar?</a:t>
            </a:r>
            <a:r>
              <a:rPr lang="es-ES" sz="1400" b="0" i="0" u="none" strike="noStrike" cap="none">
                <a:solidFill>
                  <a:srgbClr val="E6207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E6207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200" b="1" i="0" u="none" strike="noStrike" cap="none">
                <a:solidFill>
                  <a:srgbClr val="085E7E"/>
                </a:solidFill>
                <a:latin typeface="Encode Sans"/>
                <a:ea typeface="Encode Sans"/>
                <a:cs typeface="Encode Sans"/>
                <a:sym typeface="Encode Sans"/>
              </a:rPr>
              <a:t>https://www.gba.gob.ar/produccion/creditos_pem</a:t>
            </a:r>
            <a:endParaRPr sz="1200" b="1" i="0" u="none" strike="noStrike" cap="none">
              <a:solidFill>
                <a:srgbClr val="085E7E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228" name="Google Shape;228;g34726bab4ee_0_0" title="Sin título-2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0291" y="795243"/>
            <a:ext cx="2470952" cy="1060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g20d9ea4ab63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3424248" cy="5145074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20d9ea4ab63_0_0"/>
          <p:cNvSpPr/>
          <p:nvPr/>
        </p:nvSpPr>
        <p:spPr>
          <a:xfrm>
            <a:off x="331350" y="974475"/>
            <a:ext cx="2660400" cy="8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2600" b="0" i="0" u="none" strike="noStrike" cap="none">
                <a:solidFill>
                  <a:schemeClr val="lt1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PRODUCCIÓN BONAERENSE</a:t>
            </a:r>
            <a:endParaRPr sz="2200" b="0" i="0" u="none" strike="noStrike" cap="none">
              <a:solidFill>
                <a:schemeClr val="lt1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299" name="Google Shape;299;g20d9ea4ab63_0_0"/>
          <p:cNvSpPr/>
          <p:nvPr/>
        </p:nvSpPr>
        <p:spPr>
          <a:xfrm>
            <a:off x="3752031" y="872292"/>
            <a:ext cx="3801600" cy="23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rgbClr val="43434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Rondas de negocios con supermercados</a:t>
            </a:r>
            <a:endParaRPr sz="13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rgbClr val="43434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Asesoramientos técnico y financiero</a:t>
            </a:r>
            <a:endParaRPr sz="13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rgbClr val="43434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Identificación en góndolas</a:t>
            </a:r>
            <a:endParaRPr sz="13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rgbClr val="43434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Códigos de barras gratuitos</a:t>
            </a:r>
            <a:endParaRPr sz="13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45720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rgbClr val="43434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>Capacitaciones y asistencias técnicas</a:t>
            </a:r>
            <a:endParaRPr sz="13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0" i="0" u="none" strike="noStrike" cap="none">
              <a:solidFill>
                <a:srgbClr val="434343"/>
              </a:solidFill>
              <a:latin typeface="Encode Sans Medium"/>
              <a:ea typeface="Encode Sans Medium"/>
              <a:cs typeface="Encode Sans Medium"/>
              <a:sym typeface="Encode Sans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600" b="0" i="0" u="none" strike="noStrike" cap="none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  <a:t/>
            </a:r>
            <a:br>
              <a:rPr lang="es-ES" sz="1600" b="0" i="0" u="none" strike="noStrike" cap="none">
                <a:solidFill>
                  <a:srgbClr val="535353"/>
                </a:solidFill>
                <a:latin typeface="Encode Sans Medium"/>
                <a:ea typeface="Encode Sans Medium"/>
                <a:cs typeface="Encode Sans Medium"/>
                <a:sym typeface="Encode Sans Medium"/>
              </a:rPr>
            </a:br>
            <a:endParaRPr sz="1200" b="0" i="0" u="none" strike="noStrike" cap="none">
              <a:solidFill>
                <a:srgbClr val="0FB6CC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pic>
        <p:nvPicPr>
          <p:cNvPr id="300" name="Google Shape;300;g20d9ea4ab63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9704" y="3337424"/>
            <a:ext cx="1041475" cy="104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g20d9ea4ab63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86394" y="1178411"/>
            <a:ext cx="374239" cy="334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20d9ea4ab63_0_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786384" y="2352479"/>
            <a:ext cx="374239" cy="334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g20d9ea4ab63_0_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786400" y="1589580"/>
            <a:ext cx="374239" cy="334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g20d9ea4ab63_0_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86387" y="2000760"/>
            <a:ext cx="374240" cy="350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g20d9ea4ab63_0_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777739" y="2736408"/>
            <a:ext cx="391585" cy="35041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20d9ea4ab63_0_0"/>
          <p:cNvSpPr txBox="1"/>
          <p:nvPr/>
        </p:nvSpPr>
        <p:spPr>
          <a:xfrm>
            <a:off x="4670125" y="3642225"/>
            <a:ext cx="38016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50" tIns="91450" rIns="91450" bIns="914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1" i="0" u="none" strike="noStrike" cap="none">
                <a:solidFill>
                  <a:srgbClr val="054960"/>
                </a:solidFill>
                <a:latin typeface="Encode Sans"/>
                <a:ea typeface="Encode Sans"/>
                <a:cs typeface="Encode Sans"/>
                <a:sym typeface="Encode Sans"/>
              </a:rPr>
              <a:t>Ingresá a la web de Producción Bonaerense</a:t>
            </a:r>
            <a:r>
              <a:rPr lang="es-ES" sz="1300" b="1" i="0" u="none" strike="noStrike" cap="none">
                <a:solidFill>
                  <a:srgbClr val="073763"/>
                </a:solidFill>
                <a:latin typeface="Encode Sans"/>
                <a:ea typeface="Encode Sans"/>
                <a:cs typeface="Encode Sans"/>
                <a:sym typeface="Encode Sans"/>
              </a:rPr>
              <a:t/>
            </a:r>
            <a:br>
              <a:rPr lang="es-ES" sz="1300" b="1" i="0" u="none" strike="noStrike" cap="none">
                <a:solidFill>
                  <a:srgbClr val="073763"/>
                </a:solidFill>
                <a:latin typeface="Encode Sans"/>
                <a:ea typeface="Encode Sans"/>
                <a:cs typeface="Encode Sans"/>
                <a:sym typeface="Encode Sans"/>
              </a:rPr>
            </a:br>
            <a:r>
              <a:rPr lang="es-ES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20d9ea4ab63_0_0"/>
          <p:cNvSpPr/>
          <p:nvPr/>
        </p:nvSpPr>
        <p:spPr>
          <a:xfrm>
            <a:off x="331350" y="2014925"/>
            <a:ext cx="26604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Diferenciar y dar a conocer los productos elaborados en la Provincia de Buenos Aires, mostrando la gran diversidad productiva y el amplio potencial comercial.</a:t>
            </a:r>
            <a:endParaRPr sz="13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1" i="0" u="none" strike="noStrike" cap="none">
                <a:solidFill>
                  <a:schemeClr val="lt1"/>
                </a:solidFill>
                <a:latin typeface="Encode Sans"/>
                <a:ea typeface="Encode Sans"/>
                <a:cs typeface="Encode Sans"/>
                <a:sym typeface="Encode Sans"/>
              </a:rPr>
              <a:t>Herramientas y oportunidades comerciales para acompañar el desarrollo y crecimiento.</a:t>
            </a:r>
            <a:endParaRPr sz="1300" b="1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0" i="0" u="none" strike="noStrike" cap="none">
              <a:solidFill>
                <a:schemeClr val="lt1"/>
              </a:solidFill>
              <a:latin typeface="Encode Sans"/>
              <a:ea typeface="Encode Sans"/>
              <a:cs typeface="Encode Sans"/>
              <a:sym typeface="Encode Sans"/>
            </a:endParaRPr>
          </a:p>
        </p:txBody>
      </p:sp>
      <p:sp>
        <p:nvSpPr>
          <p:cNvPr id="308" name="Google Shape;308;g20d9ea4ab63_0_0"/>
          <p:cNvSpPr txBox="1"/>
          <p:nvPr/>
        </p:nvSpPr>
        <p:spPr>
          <a:xfrm>
            <a:off x="3752040" y="578008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0" i="0" u="none" strike="noStrike" cap="none">
                <a:solidFill>
                  <a:schemeClr val="accent5"/>
                </a:solidFill>
                <a:latin typeface="Encode Sans ExtraBold"/>
                <a:ea typeface="Encode Sans ExtraBold"/>
                <a:cs typeface="Encode Sans ExtraBold"/>
                <a:sym typeface="Encode Sans ExtraBold"/>
              </a:rPr>
              <a:t>HERRAMIENTAS</a:t>
            </a:r>
            <a:endParaRPr sz="1400" b="0" i="0" u="none" strike="noStrike" cap="none">
              <a:solidFill>
                <a:schemeClr val="accent5"/>
              </a:solidFill>
              <a:latin typeface="Encode Sans ExtraBold"/>
              <a:ea typeface="Encode Sans ExtraBold"/>
              <a:cs typeface="Encode Sans ExtraBold"/>
              <a:sym typeface="Encode Sans ExtraBold"/>
            </a:endParaRPr>
          </a:p>
        </p:txBody>
      </p:sp>
      <p:sp>
        <p:nvSpPr>
          <p:cNvPr id="309" name="Google Shape;309;g20d9ea4ab63_0_0"/>
          <p:cNvSpPr txBox="1"/>
          <p:nvPr/>
        </p:nvSpPr>
        <p:spPr>
          <a:xfrm>
            <a:off x="3927275" y="4493525"/>
            <a:ext cx="41793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50" tIns="91450" rIns="91450" bIns="9145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1" i="0" u="none" strike="noStrike" cap="none">
                <a:solidFill>
                  <a:srgbClr val="054960"/>
                </a:solidFill>
                <a:latin typeface="Encode Sans"/>
                <a:ea typeface="Encode Sans"/>
                <a:cs typeface="Encode Sans"/>
                <a:sym typeface="Encode Sans"/>
              </a:rPr>
              <a:t>Consultas: </a:t>
            </a:r>
            <a:r>
              <a:rPr lang="es-ES" sz="1300" b="1" i="0" u="none" strike="noStrike" cap="none">
                <a:solidFill>
                  <a:srgbClr val="054960"/>
                </a:solidFill>
                <a:uFill>
                  <a:noFill/>
                </a:uFill>
                <a:latin typeface="Encode Sans"/>
                <a:ea typeface="Encode Sans"/>
                <a:cs typeface="Encode Sans"/>
                <a:sym typeface="Encode Sans"/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produccionbonaerense@gmail.com</a:t>
            </a:r>
            <a:r>
              <a:rPr lang="es-ES" sz="1300" b="1" i="0" u="none" strike="noStrike" cap="none">
                <a:solidFill>
                  <a:srgbClr val="434343"/>
                </a:solidFill>
                <a:latin typeface="Encode Sans"/>
                <a:ea typeface="Encode Sans"/>
                <a:cs typeface="Encode Sans"/>
                <a:sym typeface="Encode Sans"/>
              </a:rPr>
              <a:t> </a:t>
            </a:r>
            <a:endParaRPr sz="1300" b="1" i="0" u="none" strike="noStrike" cap="none">
              <a:solidFill>
                <a:srgbClr val="434343"/>
              </a:solidFill>
              <a:latin typeface="Encode Sans"/>
              <a:ea typeface="Encode Sans"/>
              <a:cs typeface="Encode Sans"/>
              <a:sym typeface="Encode Sans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300" b="0" i="0" u="none" strike="noStrike" cap="none">
                <a:solidFill>
                  <a:srgbClr val="434343"/>
                </a:solidFill>
                <a:latin typeface="Encode Sans SemiBold"/>
                <a:ea typeface="Encode Sans SemiBold"/>
                <a:cs typeface="Encode Sans SemiBold"/>
                <a:sym typeface="Encode Sans SemiBold"/>
              </a:rPr>
              <a:t>		</a:t>
            </a:r>
            <a:endParaRPr sz="1300" b="0" i="0" u="none" strike="noStrike" cap="none">
              <a:solidFill>
                <a:srgbClr val="434343"/>
              </a:solidFill>
              <a:latin typeface="Encode Sans SemiBold"/>
              <a:ea typeface="Encode Sans SemiBold"/>
              <a:cs typeface="Encode Sans SemiBold"/>
              <a:sym typeface="Encode Sans SemiBold"/>
            </a:endParaRPr>
          </a:p>
        </p:txBody>
      </p:sp>
      <p:pic>
        <p:nvPicPr>
          <p:cNvPr id="310" name="Google Shape;310;g20d9ea4ab63_0_0" title="variaciones-01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758899" y="265025"/>
            <a:ext cx="1041475" cy="10414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196377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1668</Words>
  <Application>Microsoft Office PowerPoint</Application>
  <PresentationFormat>Personalizado</PresentationFormat>
  <Paragraphs>218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Encode Sans ExtraBold</vt:lpstr>
      <vt:lpstr>Encode Sans Medium</vt:lpstr>
      <vt:lpstr>Encode Sans SemiBold</vt:lpstr>
      <vt:lpstr>Arial</vt:lpstr>
      <vt:lpstr>Open Sans</vt:lpstr>
      <vt:lpstr>Encode Sans</vt:lpstr>
      <vt:lpstr>Calibri</vt:lpstr>
      <vt:lpstr>Encode Sans Black</vt:lpstr>
      <vt:lpstr>Encode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</cp:revision>
  <dcterms:modified xsi:type="dcterms:W3CDTF">2025-10-22T16:22:10Z</dcterms:modified>
</cp:coreProperties>
</file>