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20" strictFirstAndLastChars="0" embedTrueTypeFonts="1" saveSubsetFonts="1" autoCompressPictures="0">
  <p:sldMasterIdLst>
    <p:sldMasterId id="2147483648" r:id="rId1"/>
  </p:sldMasterIdLst>
  <p:notesMasterIdLst>
    <p:notesMasterId r:id="rId18"/>
  </p:notesMasterIdLst>
  <p:sldIdLst>
    <p:sldId id="256" r:id="rId2"/>
    <p:sldId id="257" r:id="rId3"/>
    <p:sldId id="258" r:id="rId4"/>
    <p:sldId id="282" r:id="rId5"/>
    <p:sldId id="263" r:id="rId6"/>
    <p:sldId id="264" r:id="rId7"/>
    <p:sldId id="265" r:id="rId8"/>
    <p:sldId id="267" r:id="rId9"/>
    <p:sldId id="274" r:id="rId10"/>
    <p:sldId id="275" r:id="rId11"/>
    <p:sldId id="276" r:id="rId12"/>
    <p:sldId id="278" r:id="rId13"/>
    <p:sldId id="279" r:id="rId14"/>
    <p:sldId id="272" r:id="rId15"/>
    <p:sldId id="281" r:id="rId16"/>
    <p:sldId id="284" r:id="rId17"/>
  </p:sldIdLst>
  <p:sldSz cx="9145588" cy="5145088"/>
  <p:notesSz cx="6858000" cy="9144000"/>
  <p:embeddedFontLst>
    <p:embeddedFont>
      <p:font typeface="Encode Sans ExtraBold" pitchFamily="2" charset="0"/>
      <p:bold r:id="rId19"/>
    </p:embeddedFont>
    <p:embeddedFont>
      <p:font typeface="Encode Sans Medium" pitchFamily="2" charset="0"/>
      <p:regular r:id="rId20"/>
      <p:bold r:id="rId21"/>
    </p:embeddedFont>
    <p:embeddedFont>
      <p:font typeface="Encode Sans SemiBold" pitchFamily="2" charset="0"/>
      <p:regular r:id="rId22"/>
      <p:bold r:id="rId23"/>
    </p:embeddedFont>
    <p:embeddedFont>
      <p:font typeface="Open Sans" panose="020B0604020202020204" charset="0"/>
      <p:regular r:id="rId24"/>
      <p:bold r:id="rId25"/>
      <p:italic r:id="rId26"/>
      <p:boldItalic r:id="rId27"/>
    </p:embeddedFont>
    <p:embeddedFont>
      <p:font typeface="Encode Sans" pitchFamily="2" charset="0"/>
      <p:regular r:id="rId28"/>
      <p:bold r:id="rId29"/>
    </p:embeddedFont>
    <p:embeddedFont>
      <p:font typeface="Calibri" panose="020F0502020204030204" pitchFamily="34" charset="0"/>
      <p:regular r:id="rId30"/>
      <p:bold r:id="rId31"/>
      <p:italic r:id="rId32"/>
      <p:boldItalic r:id="rId33"/>
    </p:embeddedFont>
    <p:embeddedFont>
      <p:font typeface="Encode Sans Black" pitchFamily="2" charset="0"/>
      <p:bold r:id="rId34"/>
    </p:embeddedFont>
    <p:embeddedFont>
      <p:font typeface="Encode Sans Light" pitchFamily="2" charset="0"/>
      <p:regular r:id="rId35"/>
      <p:bold r:id="rId36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49" roundtripDataSignature="AMtx7mjAs5/93tSr3wSXmdoTpFexT/4lB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30CD65C7-FD82-451F-A7F2-885B64A29769}">
  <a:tblStyle styleId="{30CD65C7-FD82-451F-A7F2-885B64A29769}" styleName="Table_0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E8EBF5"/>
          </a:solidFill>
        </a:fill>
      </a:tcStyle>
    </a:wholeTbl>
    <a:band1H>
      <a:tcTxStyle b="off" i="off"/>
      <a:tcStyle>
        <a:tcBdr/>
        <a:fill>
          <a:solidFill>
            <a:srgbClr val="CDD4EA"/>
          </a:solidFill>
        </a:fill>
      </a:tcStyle>
    </a:band1H>
    <a:band2H>
      <a:tcTxStyle b="off" i="off"/>
      <a:tcStyle>
        <a:tcBdr/>
      </a:tcStyle>
    </a:band2H>
    <a:band1V>
      <a:tcTxStyle b="off" i="off"/>
      <a:tcStyle>
        <a:tcBdr/>
        <a:fill>
          <a:solidFill>
            <a:srgbClr val="CDD4EA"/>
          </a:solidFill>
        </a:fill>
      </a:tcStyle>
    </a:band1V>
    <a:band2V>
      <a:tcTxStyle b="off" i="off"/>
      <a:tcStyle>
        <a:tcBdr/>
      </a:tcStyle>
    </a:band2V>
    <a:la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top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chemeClr val="accent1"/>
          </a:solidFill>
        </a:fill>
      </a:tcStyle>
    </a:lastRow>
    <a:seCell>
      <a:tcTxStyle b="off" i="off"/>
      <a:tcStyle>
        <a:tcBdr/>
      </a:tcStyle>
    </a:seCell>
    <a:swCell>
      <a:tcTxStyle b="off" i="off"/>
      <a:tcStyle>
        <a:tcBdr/>
      </a:tcStyle>
    </a:swCell>
    <a:fir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bottom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chemeClr val="accent1"/>
          </a:solidFill>
        </a:fill>
      </a:tcStyle>
    </a:firstRow>
    <a:neCell>
      <a:tcTxStyle b="off" i="off"/>
      <a:tcStyle>
        <a:tcBdr/>
      </a:tcStyle>
    </a:neCell>
    <a:nwCell>
      <a:tcTxStyle b="off" i="off"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inimized">
    <p:restoredLeft sz="0" autoAdjust="0"/>
    <p:restoredTop sz="94364" autoAdjust="0"/>
  </p:normalViewPr>
  <p:slideViewPr>
    <p:cSldViewPr snapToGrid="0">
      <p:cViewPr varScale="1">
        <p:scale>
          <a:sx n="94" d="100"/>
          <a:sy n="94" d="100"/>
        </p:scale>
        <p:origin x="897" y="39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26" Type="http://schemas.openxmlformats.org/officeDocument/2006/relationships/font" Target="fonts/font8.fntdata"/><Relationship Id="rId21" Type="http://schemas.openxmlformats.org/officeDocument/2006/relationships/font" Target="fonts/font3.fntdata"/><Relationship Id="rId34" Type="http://schemas.openxmlformats.org/officeDocument/2006/relationships/font" Target="fonts/font16.fntdata"/><Relationship Id="rId50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2.fntdata"/><Relationship Id="rId29" Type="http://schemas.openxmlformats.org/officeDocument/2006/relationships/font" Target="fonts/font11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6.fntdata"/><Relationship Id="rId32" Type="http://schemas.openxmlformats.org/officeDocument/2006/relationships/font" Target="fonts/font14.fntdata"/><Relationship Id="rId53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5.fntdata"/><Relationship Id="rId28" Type="http://schemas.openxmlformats.org/officeDocument/2006/relationships/font" Target="fonts/font10.fntdata"/><Relationship Id="rId36" Type="http://schemas.openxmlformats.org/officeDocument/2006/relationships/font" Target="fonts/font18.fntdata"/><Relationship Id="rId49" Type="http://customschemas.google.com/relationships/presentationmetadata" Target="metadata"/><Relationship Id="rId10" Type="http://schemas.openxmlformats.org/officeDocument/2006/relationships/slide" Target="slides/slide9.xml"/><Relationship Id="rId19" Type="http://schemas.openxmlformats.org/officeDocument/2006/relationships/font" Target="fonts/font1.fntdata"/><Relationship Id="rId31" Type="http://schemas.openxmlformats.org/officeDocument/2006/relationships/font" Target="fonts/font13.fntdata"/><Relationship Id="rId52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4.fntdata"/><Relationship Id="rId27" Type="http://schemas.openxmlformats.org/officeDocument/2006/relationships/font" Target="fonts/font9.fntdata"/><Relationship Id="rId30" Type="http://schemas.openxmlformats.org/officeDocument/2006/relationships/font" Target="fonts/font12.fntdata"/><Relationship Id="rId35" Type="http://schemas.openxmlformats.org/officeDocument/2006/relationships/font" Target="fonts/font17.fntdata"/><Relationship Id="rId8" Type="http://schemas.openxmlformats.org/officeDocument/2006/relationships/slide" Target="slides/slide7.xml"/><Relationship Id="rId51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7.fntdata"/><Relationship Id="rId33" Type="http://schemas.openxmlformats.org/officeDocument/2006/relationships/font" Target="fonts/font15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2" name="Google Shape;9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" name="Google Shape;312;g356a41dcaa6_5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3" name="Google Shape;313;g356a41dcaa6_5_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" name="Google Shape;321;g2e86233a22b_0_9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22" name="Google Shape;322;g2e86233a22b_0_9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5" name="Google Shape;345;g2e86233a22b_0_19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346" name="Google Shape;346;g2e86233a22b_0_19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6" name="Google Shape;356;g21bae1f6399_1_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357" name="Google Shape;357;g21bae1f6399_1_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Google Shape;274;g36cac849a70_0_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75" name="Google Shape;275;g36cac849a70_0_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5" name="Google Shape;385;g2153705c992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86" name="Google Shape;386;g2153705c992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" name="Google Shape;431;g2e2f9960ed6_0_4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432" name="Google Shape;432;g2e2f9960ed6_0_4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g2030d55552f_2_8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01" name="Google Shape;101;g2030d55552f_2_8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g36b0bb5480c_0_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13" name="Google Shape;113;g36b0bb5480c_0_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5" name="Google Shape;395;g21be1cc20e7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396" name="Google Shape;396;g21be1cc20e7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g345063284a5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s-ES">
                <a:latin typeface="Encode Sans"/>
                <a:ea typeface="Encode Sans"/>
                <a:cs typeface="Encode Sans"/>
                <a:sym typeface="Encode Sans"/>
              </a:rPr>
              <a:t>Al 30.09.25 tasas con bonificación incluida quedan inversión mujeres 56%, varones, 58%; capital de trabajo mujeres, 61%; varones, 63%</a:t>
            </a:r>
            <a:endParaRPr>
              <a:latin typeface="Encode Sans"/>
              <a:ea typeface="Encode Sans"/>
              <a:cs typeface="Encode Sans"/>
              <a:sym typeface="Encode Sans"/>
            </a:endParaRPr>
          </a:p>
        </p:txBody>
      </p:sp>
      <p:sp>
        <p:nvSpPr>
          <p:cNvPr id="168" name="Google Shape;168;g345063284a5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g211fa502132_2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81" name="Google Shape;181;g211fa502132_2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g10744f27528_2_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94" name="Google Shape;194;g10744f27528_2_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g34726bab4ee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s-ES">
                <a:latin typeface="Encode Sans"/>
                <a:ea typeface="Encode Sans"/>
                <a:cs typeface="Encode Sans"/>
                <a:sym typeface="Encode Sans"/>
              </a:rPr>
              <a:t>Tasas al 30/09: 71% inversión y 61% insumos. Con bonificación quedan 61% inversión general, 56% inversión en agrupamientos industriales y proy sust., y 51% insumos.</a:t>
            </a:r>
            <a:endParaRPr>
              <a:latin typeface="Encode Sans"/>
              <a:ea typeface="Encode Sans"/>
              <a:cs typeface="Encode Sans"/>
              <a:sym typeface="Encode Sans"/>
            </a:endParaRPr>
          </a:p>
        </p:txBody>
      </p:sp>
      <p:sp>
        <p:nvSpPr>
          <p:cNvPr id="220" name="Google Shape;220;g34726bab4ee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Google Shape;294;g20d9ea4ab63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95" name="Google Shape;295;g20d9ea4ab63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apositiva de título" type="title">
  <p:cSld name="TITL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13"/>
          <p:cNvSpPr txBox="1">
            <a:spLocks noGrp="1"/>
          </p:cNvSpPr>
          <p:nvPr>
            <p:ph type="ctrTitle"/>
          </p:nvPr>
        </p:nvSpPr>
        <p:spPr>
          <a:xfrm>
            <a:off x="685919" y="1598313"/>
            <a:ext cx="7773750" cy="11028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7925" tIns="38950" rIns="77925" bIns="38950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13"/>
          <p:cNvSpPr txBox="1">
            <a:spLocks noGrp="1"/>
          </p:cNvSpPr>
          <p:nvPr>
            <p:ph type="subTitle" idx="1"/>
          </p:nvPr>
        </p:nvSpPr>
        <p:spPr>
          <a:xfrm>
            <a:off x="1371838" y="2915550"/>
            <a:ext cx="6401912" cy="13148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7925" tIns="38950" rIns="77925" bIns="38950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540"/>
              </a:spcBef>
              <a:spcAft>
                <a:spcPts val="0"/>
              </a:spcAft>
              <a:buClr>
                <a:srgbClr val="888888"/>
              </a:buClr>
              <a:buSzPts val="2700"/>
              <a:buNone/>
              <a:defRPr>
                <a:solidFill>
                  <a:srgbClr val="888888"/>
                </a:solidFill>
              </a:defRPr>
            </a:lvl1pPr>
            <a:lvl2pPr lvl="1" algn="ctr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2pPr>
            <a:lvl3pPr lvl="2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3pPr>
            <a:lvl4pPr lvl="3" algn="ctr">
              <a:lnSpc>
                <a:spcPct val="100000"/>
              </a:lnSpc>
              <a:spcBef>
                <a:spcPts val="340"/>
              </a:spcBef>
              <a:spcAft>
                <a:spcPts val="0"/>
              </a:spcAft>
              <a:buClr>
                <a:srgbClr val="888888"/>
              </a:buClr>
              <a:buSzPts val="1700"/>
              <a:buNone/>
              <a:defRPr>
                <a:solidFill>
                  <a:srgbClr val="888888"/>
                </a:solidFill>
              </a:defRPr>
            </a:lvl4pPr>
            <a:lvl5pPr lvl="4" algn="ctr">
              <a:lnSpc>
                <a:spcPct val="100000"/>
              </a:lnSpc>
              <a:spcBef>
                <a:spcPts val="340"/>
              </a:spcBef>
              <a:spcAft>
                <a:spcPts val="0"/>
              </a:spcAft>
              <a:buClr>
                <a:srgbClr val="888888"/>
              </a:buClr>
              <a:buSzPts val="1700"/>
              <a:buNone/>
              <a:defRPr>
                <a:solidFill>
                  <a:srgbClr val="888888"/>
                </a:solidFill>
              </a:defRPr>
            </a:lvl5pPr>
            <a:lvl6pPr lvl="5" algn="ctr">
              <a:lnSpc>
                <a:spcPct val="100000"/>
              </a:lnSpc>
              <a:spcBef>
                <a:spcPts val="340"/>
              </a:spcBef>
              <a:spcAft>
                <a:spcPts val="0"/>
              </a:spcAft>
              <a:buClr>
                <a:srgbClr val="888888"/>
              </a:buClr>
              <a:buSzPts val="1700"/>
              <a:buNone/>
              <a:defRPr>
                <a:solidFill>
                  <a:srgbClr val="888888"/>
                </a:solidFill>
              </a:defRPr>
            </a:lvl6pPr>
            <a:lvl7pPr lvl="6" algn="ctr">
              <a:lnSpc>
                <a:spcPct val="100000"/>
              </a:lnSpc>
              <a:spcBef>
                <a:spcPts val="340"/>
              </a:spcBef>
              <a:spcAft>
                <a:spcPts val="0"/>
              </a:spcAft>
              <a:buClr>
                <a:srgbClr val="888888"/>
              </a:buClr>
              <a:buSzPts val="1700"/>
              <a:buNone/>
              <a:defRPr>
                <a:solidFill>
                  <a:srgbClr val="888888"/>
                </a:solidFill>
              </a:defRPr>
            </a:lvl7pPr>
            <a:lvl8pPr lvl="7" algn="ctr">
              <a:lnSpc>
                <a:spcPct val="100000"/>
              </a:lnSpc>
              <a:spcBef>
                <a:spcPts val="340"/>
              </a:spcBef>
              <a:spcAft>
                <a:spcPts val="0"/>
              </a:spcAft>
              <a:buClr>
                <a:srgbClr val="888888"/>
              </a:buClr>
              <a:buSzPts val="1700"/>
              <a:buNone/>
              <a:defRPr>
                <a:solidFill>
                  <a:srgbClr val="888888"/>
                </a:solidFill>
              </a:defRPr>
            </a:lvl8pPr>
            <a:lvl9pPr lvl="8" algn="ctr">
              <a:lnSpc>
                <a:spcPct val="100000"/>
              </a:lnSpc>
              <a:spcBef>
                <a:spcPts val="340"/>
              </a:spcBef>
              <a:spcAft>
                <a:spcPts val="0"/>
              </a:spcAft>
              <a:buClr>
                <a:srgbClr val="888888"/>
              </a:buClr>
              <a:buSzPts val="1700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4" name="Google Shape;14;p13"/>
          <p:cNvSpPr txBox="1">
            <a:spLocks noGrp="1"/>
          </p:cNvSpPr>
          <p:nvPr>
            <p:ph type="dt" idx="10"/>
          </p:nvPr>
        </p:nvSpPr>
        <p:spPr>
          <a:xfrm>
            <a:off x="457279" y="4768736"/>
            <a:ext cx="2133971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7925" tIns="38950" rIns="77925" bIns="3895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13"/>
          <p:cNvSpPr txBox="1">
            <a:spLocks noGrp="1"/>
          </p:cNvSpPr>
          <p:nvPr>
            <p:ph type="ftr" idx="11"/>
          </p:nvPr>
        </p:nvSpPr>
        <p:spPr>
          <a:xfrm>
            <a:off x="3124743" y="4768736"/>
            <a:ext cx="2896103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7925" tIns="38950" rIns="77925" bIns="3895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13"/>
          <p:cNvSpPr txBox="1">
            <a:spLocks noGrp="1"/>
          </p:cNvSpPr>
          <p:nvPr>
            <p:ph type="sldNum" idx="12"/>
          </p:nvPr>
        </p:nvSpPr>
        <p:spPr>
          <a:xfrm>
            <a:off x="6554338" y="4768736"/>
            <a:ext cx="2133971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7925" tIns="38950" rIns="77925" bIns="3895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agen con título" type="picTx">
  <p:cSld name="PICTURE_WITH_CAPTION_TEXT"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21"/>
          <p:cNvSpPr txBox="1">
            <a:spLocks noGrp="1"/>
          </p:cNvSpPr>
          <p:nvPr>
            <p:ph type="title"/>
          </p:nvPr>
        </p:nvSpPr>
        <p:spPr>
          <a:xfrm>
            <a:off x="1792599" y="3601561"/>
            <a:ext cx="5487353" cy="4251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7925" tIns="38950" rIns="77925" bIns="38950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Calibri"/>
              <a:buNone/>
              <a:defRPr sz="1700" b="1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21"/>
          <p:cNvSpPr>
            <a:spLocks noGrp="1"/>
          </p:cNvSpPr>
          <p:nvPr>
            <p:ph type="pic" idx="2"/>
          </p:nvPr>
        </p:nvSpPr>
        <p:spPr>
          <a:xfrm>
            <a:off x="1792599" y="459723"/>
            <a:ext cx="5487353" cy="3087053"/>
          </a:xfrm>
          <a:prstGeom prst="rect">
            <a:avLst/>
          </a:prstGeom>
          <a:noFill/>
          <a:ln>
            <a:noFill/>
          </a:ln>
        </p:spPr>
      </p:sp>
      <p:sp>
        <p:nvSpPr>
          <p:cNvPr id="74" name="Google Shape;74;p21"/>
          <p:cNvSpPr txBox="1">
            <a:spLocks noGrp="1"/>
          </p:cNvSpPr>
          <p:nvPr>
            <p:ph type="body" idx="1"/>
          </p:nvPr>
        </p:nvSpPr>
        <p:spPr>
          <a:xfrm>
            <a:off x="1792599" y="4026746"/>
            <a:ext cx="5487353" cy="603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7925" tIns="38950" rIns="77925" bIns="3895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marL="914400" lvl="1" indent="-228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2pPr>
            <a:lvl3pPr marL="1371600" lvl="2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marL="1828800" lvl="3" indent="-228600" algn="l">
              <a:lnSpc>
                <a:spcPct val="100000"/>
              </a:lnSpc>
              <a:spcBef>
                <a:spcPts val="16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4pPr>
            <a:lvl5pPr marL="2286000" lvl="4" indent="-228600" algn="l">
              <a:lnSpc>
                <a:spcPct val="100000"/>
              </a:lnSpc>
              <a:spcBef>
                <a:spcPts val="16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5pPr>
            <a:lvl6pPr marL="2743200" lvl="5" indent="-228600" algn="l">
              <a:lnSpc>
                <a:spcPct val="100000"/>
              </a:lnSpc>
              <a:spcBef>
                <a:spcPts val="16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6pPr>
            <a:lvl7pPr marL="3200400" lvl="6" indent="-228600" algn="l">
              <a:lnSpc>
                <a:spcPct val="100000"/>
              </a:lnSpc>
              <a:spcBef>
                <a:spcPts val="16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7pPr>
            <a:lvl8pPr marL="3657600" lvl="7" indent="-228600" algn="l">
              <a:lnSpc>
                <a:spcPct val="100000"/>
              </a:lnSpc>
              <a:spcBef>
                <a:spcPts val="16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8pPr>
            <a:lvl9pPr marL="4114800" lvl="8" indent="-228600" algn="l">
              <a:lnSpc>
                <a:spcPct val="100000"/>
              </a:lnSpc>
              <a:spcBef>
                <a:spcPts val="16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9pPr>
          </a:lstStyle>
          <a:p>
            <a:endParaRPr/>
          </a:p>
        </p:txBody>
      </p:sp>
      <p:sp>
        <p:nvSpPr>
          <p:cNvPr id="75" name="Google Shape;75;p21"/>
          <p:cNvSpPr txBox="1">
            <a:spLocks noGrp="1"/>
          </p:cNvSpPr>
          <p:nvPr>
            <p:ph type="dt" idx="10"/>
          </p:nvPr>
        </p:nvSpPr>
        <p:spPr>
          <a:xfrm>
            <a:off x="457279" y="4768736"/>
            <a:ext cx="2133971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7925" tIns="38950" rIns="77925" bIns="3895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21"/>
          <p:cNvSpPr txBox="1">
            <a:spLocks noGrp="1"/>
          </p:cNvSpPr>
          <p:nvPr>
            <p:ph type="ftr" idx="11"/>
          </p:nvPr>
        </p:nvSpPr>
        <p:spPr>
          <a:xfrm>
            <a:off x="3124743" y="4768736"/>
            <a:ext cx="2896103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7925" tIns="38950" rIns="77925" bIns="3895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21"/>
          <p:cNvSpPr txBox="1">
            <a:spLocks noGrp="1"/>
          </p:cNvSpPr>
          <p:nvPr>
            <p:ph type="sldNum" idx="12"/>
          </p:nvPr>
        </p:nvSpPr>
        <p:spPr>
          <a:xfrm>
            <a:off x="6554338" y="4768736"/>
            <a:ext cx="2133971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7925" tIns="38950" rIns="77925" bIns="3895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y texto vertical" type="vertTx">
  <p:cSld name="VERTICAL_TEXT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22"/>
          <p:cNvSpPr txBox="1">
            <a:spLocks noGrp="1"/>
          </p:cNvSpPr>
          <p:nvPr>
            <p:ph type="title"/>
          </p:nvPr>
        </p:nvSpPr>
        <p:spPr>
          <a:xfrm>
            <a:off x="457280" y="206042"/>
            <a:ext cx="8231029" cy="8575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7925" tIns="38950" rIns="77925" bIns="38950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22"/>
          <p:cNvSpPr txBox="1">
            <a:spLocks noGrp="1"/>
          </p:cNvSpPr>
          <p:nvPr>
            <p:ph type="body" idx="1"/>
          </p:nvPr>
        </p:nvSpPr>
        <p:spPr>
          <a:xfrm rot="5400000">
            <a:off x="2875035" y="-1217233"/>
            <a:ext cx="3395520" cy="82310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7925" tIns="38950" rIns="77925" bIns="38950" anchor="t" anchorCtr="0">
            <a:normAutofit/>
          </a:bodyPr>
          <a:lstStyle>
            <a:lvl1pPr marL="457200" lvl="0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1" name="Google Shape;81;p22"/>
          <p:cNvSpPr txBox="1">
            <a:spLocks noGrp="1"/>
          </p:cNvSpPr>
          <p:nvPr>
            <p:ph type="dt" idx="10"/>
          </p:nvPr>
        </p:nvSpPr>
        <p:spPr>
          <a:xfrm>
            <a:off x="457279" y="4768736"/>
            <a:ext cx="2133971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7925" tIns="38950" rIns="77925" bIns="3895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22"/>
          <p:cNvSpPr txBox="1">
            <a:spLocks noGrp="1"/>
          </p:cNvSpPr>
          <p:nvPr>
            <p:ph type="ftr" idx="11"/>
          </p:nvPr>
        </p:nvSpPr>
        <p:spPr>
          <a:xfrm>
            <a:off x="3124743" y="4768736"/>
            <a:ext cx="2896103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7925" tIns="38950" rIns="77925" bIns="3895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22"/>
          <p:cNvSpPr txBox="1">
            <a:spLocks noGrp="1"/>
          </p:cNvSpPr>
          <p:nvPr>
            <p:ph type="sldNum" idx="12"/>
          </p:nvPr>
        </p:nvSpPr>
        <p:spPr>
          <a:xfrm>
            <a:off x="6554338" y="4768736"/>
            <a:ext cx="2133971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7925" tIns="38950" rIns="77925" bIns="3895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vertical y texto" type="vertTitleAndTx">
  <p:cSld name="VERTICAL_TITLE_AND_VERTICAL_TEXT"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23"/>
          <p:cNvSpPr txBox="1">
            <a:spLocks noGrp="1"/>
          </p:cNvSpPr>
          <p:nvPr>
            <p:ph type="title"/>
          </p:nvPr>
        </p:nvSpPr>
        <p:spPr>
          <a:xfrm rot="5400000">
            <a:off x="5464430" y="1372164"/>
            <a:ext cx="4389999" cy="20577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7925" tIns="38950" rIns="77925" bIns="38950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6" name="Google Shape;86;p23"/>
          <p:cNvSpPr txBox="1">
            <a:spLocks noGrp="1"/>
          </p:cNvSpPr>
          <p:nvPr>
            <p:ph type="body" idx="1"/>
          </p:nvPr>
        </p:nvSpPr>
        <p:spPr>
          <a:xfrm rot="5400000">
            <a:off x="1272703" y="-609380"/>
            <a:ext cx="4389999" cy="60208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7925" tIns="38950" rIns="77925" bIns="38950" anchor="t" anchorCtr="0">
            <a:normAutofit/>
          </a:bodyPr>
          <a:lstStyle>
            <a:lvl1pPr marL="457200" lvl="0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7" name="Google Shape;87;p23"/>
          <p:cNvSpPr txBox="1">
            <a:spLocks noGrp="1"/>
          </p:cNvSpPr>
          <p:nvPr>
            <p:ph type="dt" idx="10"/>
          </p:nvPr>
        </p:nvSpPr>
        <p:spPr>
          <a:xfrm>
            <a:off x="457279" y="4768736"/>
            <a:ext cx="2133971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7925" tIns="38950" rIns="77925" bIns="3895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8" name="Google Shape;88;p23"/>
          <p:cNvSpPr txBox="1">
            <a:spLocks noGrp="1"/>
          </p:cNvSpPr>
          <p:nvPr>
            <p:ph type="ftr" idx="11"/>
          </p:nvPr>
        </p:nvSpPr>
        <p:spPr>
          <a:xfrm>
            <a:off x="3124743" y="4768736"/>
            <a:ext cx="2896103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7925" tIns="38950" rIns="77925" bIns="3895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9" name="Google Shape;89;p23"/>
          <p:cNvSpPr txBox="1">
            <a:spLocks noGrp="1"/>
          </p:cNvSpPr>
          <p:nvPr>
            <p:ph type="sldNum" idx="12"/>
          </p:nvPr>
        </p:nvSpPr>
        <p:spPr>
          <a:xfrm>
            <a:off x="6554338" y="4768736"/>
            <a:ext cx="2133971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7925" tIns="38950" rIns="77925" bIns="3895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y objetos" type="obj">
  <p:cSld name="OBJECT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14"/>
          <p:cNvSpPr txBox="1">
            <a:spLocks noGrp="1"/>
          </p:cNvSpPr>
          <p:nvPr>
            <p:ph type="title"/>
          </p:nvPr>
        </p:nvSpPr>
        <p:spPr>
          <a:xfrm>
            <a:off x="457280" y="206042"/>
            <a:ext cx="8231029" cy="8575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7925" tIns="38950" rIns="77925" bIns="38950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14"/>
          <p:cNvSpPr txBox="1">
            <a:spLocks noGrp="1"/>
          </p:cNvSpPr>
          <p:nvPr>
            <p:ph type="body" idx="1"/>
          </p:nvPr>
        </p:nvSpPr>
        <p:spPr>
          <a:xfrm>
            <a:off x="457280" y="1200522"/>
            <a:ext cx="8231029" cy="33955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7925" tIns="38950" rIns="77925" bIns="38950" anchor="t" anchorCtr="0">
            <a:normAutofit/>
          </a:bodyPr>
          <a:lstStyle>
            <a:lvl1pPr marL="457200" lvl="0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" name="Google Shape;24;p14"/>
          <p:cNvSpPr txBox="1">
            <a:spLocks noGrp="1"/>
          </p:cNvSpPr>
          <p:nvPr>
            <p:ph type="dt" idx="10"/>
          </p:nvPr>
        </p:nvSpPr>
        <p:spPr>
          <a:xfrm>
            <a:off x="457279" y="4768736"/>
            <a:ext cx="2133971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7925" tIns="38950" rIns="77925" bIns="3895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14"/>
          <p:cNvSpPr txBox="1">
            <a:spLocks noGrp="1"/>
          </p:cNvSpPr>
          <p:nvPr>
            <p:ph type="ftr" idx="11"/>
          </p:nvPr>
        </p:nvSpPr>
        <p:spPr>
          <a:xfrm>
            <a:off x="3124743" y="4768736"/>
            <a:ext cx="2896103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7925" tIns="38950" rIns="77925" bIns="3895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14"/>
          <p:cNvSpPr txBox="1">
            <a:spLocks noGrp="1"/>
          </p:cNvSpPr>
          <p:nvPr>
            <p:ph type="sldNum" idx="12"/>
          </p:nvPr>
        </p:nvSpPr>
        <p:spPr>
          <a:xfrm>
            <a:off x="6554338" y="4768736"/>
            <a:ext cx="2133971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7925" tIns="38950" rIns="77925" bIns="3895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y objetos 1">
  <p:cSld name="OBJECT_2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g34726bab4ee_0_67"/>
          <p:cNvSpPr txBox="1">
            <a:spLocks noGrp="1"/>
          </p:cNvSpPr>
          <p:nvPr>
            <p:ph type="title"/>
          </p:nvPr>
        </p:nvSpPr>
        <p:spPr>
          <a:xfrm>
            <a:off x="457280" y="206042"/>
            <a:ext cx="8231100" cy="8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7925" tIns="38950" rIns="77925" bIns="38950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g34726bab4ee_0_67"/>
          <p:cNvSpPr txBox="1">
            <a:spLocks noGrp="1"/>
          </p:cNvSpPr>
          <p:nvPr>
            <p:ph type="body" idx="1"/>
          </p:nvPr>
        </p:nvSpPr>
        <p:spPr>
          <a:xfrm>
            <a:off x="457280" y="1200522"/>
            <a:ext cx="8231100" cy="339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7925" tIns="38950" rIns="77925" bIns="38950" anchor="t" anchorCtr="0">
            <a:normAutofit/>
          </a:bodyPr>
          <a:lstStyle>
            <a:lvl1pPr marL="457200" lvl="0" indent="-3429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0" name="Google Shape;30;g34726bab4ee_0_67"/>
          <p:cNvSpPr txBox="1">
            <a:spLocks noGrp="1"/>
          </p:cNvSpPr>
          <p:nvPr>
            <p:ph type="dt" idx="10"/>
          </p:nvPr>
        </p:nvSpPr>
        <p:spPr>
          <a:xfrm>
            <a:off x="457279" y="4768736"/>
            <a:ext cx="21339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7925" tIns="38950" rIns="77925" bIns="3895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>
            <a:endParaRPr/>
          </a:p>
        </p:txBody>
      </p:sp>
      <p:sp>
        <p:nvSpPr>
          <p:cNvPr id="31" name="Google Shape;31;g34726bab4ee_0_67"/>
          <p:cNvSpPr txBox="1">
            <a:spLocks noGrp="1"/>
          </p:cNvSpPr>
          <p:nvPr>
            <p:ph type="ftr" idx="11"/>
          </p:nvPr>
        </p:nvSpPr>
        <p:spPr>
          <a:xfrm>
            <a:off x="3124743" y="4768736"/>
            <a:ext cx="28962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7925" tIns="38950" rIns="77925" bIns="3895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>
            <a:endParaRPr/>
          </a:p>
        </p:txBody>
      </p:sp>
      <p:sp>
        <p:nvSpPr>
          <p:cNvPr id="32" name="Google Shape;32;g34726bab4ee_0_67"/>
          <p:cNvSpPr txBox="1">
            <a:spLocks noGrp="1"/>
          </p:cNvSpPr>
          <p:nvPr>
            <p:ph type="sldNum" idx="12"/>
          </p:nvPr>
        </p:nvSpPr>
        <p:spPr>
          <a:xfrm>
            <a:off x="6554338" y="4768736"/>
            <a:ext cx="21339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7925" tIns="38950" rIns="77925" bIns="3895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cabezado de sección" type="secHead">
  <p:cSld name="SECTION_HEADER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15"/>
          <p:cNvSpPr txBox="1">
            <a:spLocks noGrp="1"/>
          </p:cNvSpPr>
          <p:nvPr>
            <p:ph type="title"/>
          </p:nvPr>
        </p:nvSpPr>
        <p:spPr>
          <a:xfrm>
            <a:off x="722439" y="3306196"/>
            <a:ext cx="7773750" cy="10218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7925" tIns="38950" rIns="77925" bIns="38950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Calibri"/>
              <a:buNone/>
              <a:defRPr sz="3400" b="1" cap="none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15"/>
          <p:cNvSpPr txBox="1">
            <a:spLocks noGrp="1"/>
          </p:cNvSpPr>
          <p:nvPr>
            <p:ph type="body" idx="1"/>
          </p:nvPr>
        </p:nvSpPr>
        <p:spPr>
          <a:xfrm>
            <a:off x="722439" y="2180708"/>
            <a:ext cx="7773750" cy="11254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7925" tIns="38950" rIns="77925" bIns="38950" anchor="b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340"/>
              </a:spcBef>
              <a:spcAft>
                <a:spcPts val="0"/>
              </a:spcAft>
              <a:buClr>
                <a:srgbClr val="888888"/>
              </a:buClr>
              <a:buSzPts val="1700"/>
              <a:buNone/>
              <a:defRPr sz="17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 sz="15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6" name="Google Shape;36;p15"/>
          <p:cNvSpPr txBox="1">
            <a:spLocks noGrp="1"/>
          </p:cNvSpPr>
          <p:nvPr>
            <p:ph type="dt" idx="10"/>
          </p:nvPr>
        </p:nvSpPr>
        <p:spPr>
          <a:xfrm>
            <a:off x="457279" y="4768736"/>
            <a:ext cx="2133971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7925" tIns="38950" rIns="77925" bIns="3895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7" name="Google Shape;37;p15"/>
          <p:cNvSpPr txBox="1">
            <a:spLocks noGrp="1"/>
          </p:cNvSpPr>
          <p:nvPr>
            <p:ph type="ftr" idx="11"/>
          </p:nvPr>
        </p:nvSpPr>
        <p:spPr>
          <a:xfrm>
            <a:off x="3124743" y="4768736"/>
            <a:ext cx="2896103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7925" tIns="38950" rIns="77925" bIns="3895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15"/>
          <p:cNvSpPr txBox="1">
            <a:spLocks noGrp="1"/>
          </p:cNvSpPr>
          <p:nvPr>
            <p:ph type="sldNum" idx="12"/>
          </p:nvPr>
        </p:nvSpPr>
        <p:spPr>
          <a:xfrm>
            <a:off x="6554338" y="4768736"/>
            <a:ext cx="2133971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7925" tIns="38950" rIns="77925" bIns="3895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os objetos" type="twoObj">
  <p:cSld name="TWO_OBJECTS"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16"/>
          <p:cNvSpPr txBox="1">
            <a:spLocks noGrp="1"/>
          </p:cNvSpPr>
          <p:nvPr>
            <p:ph type="title"/>
          </p:nvPr>
        </p:nvSpPr>
        <p:spPr>
          <a:xfrm>
            <a:off x="457280" y="206042"/>
            <a:ext cx="8231029" cy="8575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7925" tIns="38950" rIns="77925" bIns="38950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16"/>
          <p:cNvSpPr txBox="1">
            <a:spLocks noGrp="1"/>
          </p:cNvSpPr>
          <p:nvPr>
            <p:ph type="body" idx="1"/>
          </p:nvPr>
        </p:nvSpPr>
        <p:spPr>
          <a:xfrm>
            <a:off x="457280" y="1200522"/>
            <a:ext cx="4039301" cy="33955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7925" tIns="38950" rIns="77925" bIns="38950" anchor="t" anchorCtr="0">
            <a:normAutofit/>
          </a:bodyPr>
          <a:lstStyle>
            <a:lvl1pPr marL="457200" lvl="0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36550" algn="l">
              <a:lnSpc>
                <a:spcPct val="100000"/>
              </a:lnSpc>
              <a:spcBef>
                <a:spcPts val="340"/>
              </a:spcBef>
              <a:spcAft>
                <a:spcPts val="0"/>
              </a:spcAft>
              <a:buClr>
                <a:schemeClr val="dk1"/>
              </a:buClr>
              <a:buSzPts val="1700"/>
              <a:buChar char="•"/>
              <a:defRPr sz="1700"/>
            </a:lvl3pPr>
            <a:lvl4pPr marL="1828800" lvl="3" indent="-32385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Char char="–"/>
              <a:defRPr sz="1500"/>
            </a:lvl4pPr>
            <a:lvl5pPr marL="2286000" lvl="4" indent="-32385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Char char="»"/>
              <a:defRPr sz="1500"/>
            </a:lvl5pPr>
            <a:lvl6pPr marL="2743200" lvl="5" indent="-32385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6pPr>
            <a:lvl7pPr marL="3200400" lvl="6" indent="-32385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7pPr>
            <a:lvl8pPr marL="3657600" lvl="7" indent="-32385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8pPr>
            <a:lvl9pPr marL="4114800" lvl="8" indent="-32385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9pPr>
          </a:lstStyle>
          <a:p>
            <a:endParaRPr/>
          </a:p>
        </p:txBody>
      </p:sp>
      <p:sp>
        <p:nvSpPr>
          <p:cNvPr id="42" name="Google Shape;42;p16"/>
          <p:cNvSpPr txBox="1">
            <a:spLocks noGrp="1"/>
          </p:cNvSpPr>
          <p:nvPr>
            <p:ph type="body" idx="2"/>
          </p:nvPr>
        </p:nvSpPr>
        <p:spPr>
          <a:xfrm>
            <a:off x="4649007" y="1200522"/>
            <a:ext cx="4039301" cy="33955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7925" tIns="38950" rIns="77925" bIns="38950" anchor="t" anchorCtr="0">
            <a:normAutofit/>
          </a:bodyPr>
          <a:lstStyle>
            <a:lvl1pPr marL="457200" lvl="0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36550" algn="l">
              <a:lnSpc>
                <a:spcPct val="100000"/>
              </a:lnSpc>
              <a:spcBef>
                <a:spcPts val="340"/>
              </a:spcBef>
              <a:spcAft>
                <a:spcPts val="0"/>
              </a:spcAft>
              <a:buClr>
                <a:schemeClr val="dk1"/>
              </a:buClr>
              <a:buSzPts val="1700"/>
              <a:buChar char="•"/>
              <a:defRPr sz="1700"/>
            </a:lvl3pPr>
            <a:lvl4pPr marL="1828800" lvl="3" indent="-32385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Char char="–"/>
              <a:defRPr sz="1500"/>
            </a:lvl4pPr>
            <a:lvl5pPr marL="2286000" lvl="4" indent="-32385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Char char="»"/>
              <a:defRPr sz="1500"/>
            </a:lvl5pPr>
            <a:lvl6pPr marL="2743200" lvl="5" indent="-32385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6pPr>
            <a:lvl7pPr marL="3200400" lvl="6" indent="-32385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7pPr>
            <a:lvl8pPr marL="3657600" lvl="7" indent="-32385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8pPr>
            <a:lvl9pPr marL="4114800" lvl="8" indent="-32385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9pPr>
          </a:lstStyle>
          <a:p>
            <a:endParaRPr/>
          </a:p>
        </p:txBody>
      </p:sp>
      <p:sp>
        <p:nvSpPr>
          <p:cNvPr id="43" name="Google Shape;43;p16"/>
          <p:cNvSpPr txBox="1">
            <a:spLocks noGrp="1"/>
          </p:cNvSpPr>
          <p:nvPr>
            <p:ph type="dt" idx="10"/>
          </p:nvPr>
        </p:nvSpPr>
        <p:spPr>
          <a:xfrm>
            <a:off x="457279" y="4768736"/>
            <a:ext cx="2133971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7925" tIns="38950" rIns="77925" bIns="3895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16"/>
          <p:cNvSpPr txBox="1">
            <a:spLocks noGrp="1"/>
          </p:cNvSpPr>
          <p:nvPr>
            <p:ph type="ftr" idx="11"/>
          </p:nvPr>
        </p:nvSpPr>
        <p:spPr>
          <a:xfrm>
            <a:off x="3124743" y="4768736"/>
            <a:ext cx="2896103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7925" tIns="38950" rIns="77925" bIns="3895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5" name="Google Shape;45;p16"/>
          <p:cNvSpPr txBox="1">
            <a:spLocks noGrp="1"/>
          </p:cNvSpPr>
          <p:nvPr>
            <p:ph type="sldNum" idx="12"/>
          </p:nvPr>
        </p:nvSpPr>
        <p:spPr>
          <a:xfrm>
            <a:off x="6554338" y="4768736"/>
            <a:ext cx="2133971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7925" tIns="38950" rIns="77925" bIns="3895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ación" type="twoTxTwoObj">
  <p:cSld name="TWO_OBJECTS_WITH_TEXT"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17"/>
          <p:cNvSpPr txBox="1">
            <a:spLocks noGrp="1"/>
          </p:cNvSpPr>
          <p:nvPr>
            <p:ph type="title"/>
          </p:nvPr>
        </p:nvSpPr>
        <p:spPr>
          <a:xfrm>
            <a:off x="457280" y="206042"/>
            <a:ext cx="8231029" cy="8575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7925" tIns="38950" rIns="77925" bIns="38950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8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17"/>
          <p:cNvSpPr txBox="1">
            <a:spLocks noGrp="1"/>
          </p:cNvSpPr>
          <p:nvPr>
            <p:ph type="body" idx="1"/>
          </p:nvPr>
        </p:nvSpPr>
        <p:spPr>
          <a:xfrm>
            <a:off x="457280" y="1151690"/>
            <a:ext cx="4040889" cy="4799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7925" tIns="38950" rIns="77925" bIns="38950" anchor="b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1pPr>
            <a:lvl2pPr marL="914400" lvl="1" indent="-228600" algn="l">
              <a:lnSpc>
                <a:spcPct val="100000"/>
              </a:lnSpc>
              <a:spcBef>
                <a:spcPts val="340"/>
              </a:spcBef>
              <a:spcAft>
                <a:spcPts val="0"/>
              </a:spcAft>
              <a:buClr>
                <a:schemeClr val="dk1"/>
              </a:buClr>
              <a:buSzPts val="1700"/>
              <a:buNone/>
              <a:defRPr sz="1700" b="1"/>
            </a:lvl2pPr>
            <a:lvl3pPr marL="1371600" lvl="2" indent="-2286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 b="1"/>
            </a:lvl3pPr>
            <a:lvl4pPr marL="1828800" lvl="3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 b="1"/>
            </a:lvl4pPr>
            <a:lvl5pPr marL="2286000" lvl="4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 b="1"/>
            </a:lvl5pPr>
            <a:lvl6pPr marL="2743200" lvl="5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 b="1"/>
            </a:lvl6pPr>
            <a:lvl7pPr marL="3200400" lvl="6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 b="1"/>
            </a:lvl7pPr>
            <a:lvl8pPr marL="3657600" lvl="7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 b="1"/>
            </a:lvl8pPr>
            <a:lvl9pPr marL="4114800" lvl="8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 b="1"/>
            </a:lvl9pPr>
          </a:lstStyle>
          <a:p>
            <a:endParaRPr/>
          </a:p>
        </p:txBody>
      </p:sp>
      <p:sp>
        <p:nvSpPr>
          <p:cNvPr id="49" name="Google Shape;49;p17"/>
          <p:cNvSpPr txBox="1">
            <a:spLocks noGrp="1"/>
          </p:cNvSpPr>
          <p:nvPr>
            <p:ph type="body" idx="2"/>
          </p:nvPr>
        </p:nvSpPr>
        <p:spPr>
          <a:xfrm>
            <a:off x="457280" y="1631660"/>
            <a:ext cx="4040889" cy="29643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7925" tIns="38950" rIns="77925" bIns="38950" anchor="t" anchorCtr="0">
            <a:normAutofit/>
          </a:bodyPr>
          <a:lstStyle>
            <a:lvl1pPr marL="457200" lvl="0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1pPr>
            <a:lvl2pPr marL="914400" lvl="1" indent="-336550" algn="l">
              <a:lnSpc>
                <a:spcPct val="100000"/>
              </a:lnSpc>
              <a:spcBef>
                <a:spcPts val="340"/>
              </a:spcBef>
              <a:spcAft>
                <a:spcPts val="0"/>
              </a:spcAft>
              <a:buClr>
                <a:schemeClr val="dk1"/>
              </a:buClr>
              <a:buSzPts val="1700"/>
              <a:buChar char="–"/>
              <a:defRPr sz="1700"/>
            </a:lvl2pPr>
            <a:lvl3pPr marL="1371600" lvl="2" indent="-32385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3pPr>
            <a:lvl4pPr marL="1828800" lvl="3" indent="-3175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Char char="–"/>
              <a:defRPr sz="1400"/>
            </a:lvl4pPr>
            <a:lvl5pPr marL="2286000" lvl="4" indent="-3175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Char char="»"/>
              <a:defRPr sz="1400"/>
            </a:lvl5pPr>
            <a:lvl6pPr marL="2743200" lvl="5" indent="-3175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/>
            </a:lvl6pPr>
            <a:lvl7pPr marL="3200400" lvl="6" indent="-3175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/>
            </a:lvl7pPr>
            <a:lvl8pPr marL="3657600" lvl="7" indent="-3175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/>
            </a:lvl8pPr>
            <a:lvl9pPr marL="4114800" lvl="8" indent="-3175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/>
            </a:lvl9pPr>
          </a:lstStyle>
          <a:p>
            <a:endParaRPr/>
          </a:p>
        </p:txBody>
      </p:sp>
      <p:sp>
        <p:nvSpPr>
          <p:cNvPr id="50" name="Google Shape;50;p17"/>
          <p:cNvSpPr txBox="1">
            <a:spLocks noGrp="1"/>
          </p:cNvSpPr>
          <p:nvPr>
            <p:ph type="body" idx="3"/>
          </p:nvPr>
        </p:nvSpPr>
        <p:spPr>
          <a:xfrm>
            <a:off x="4645832" y="1151690"/>
            <a:ext cx="4042477" cy="4799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7925" tIns="38950" rIns="77925" bIns="38950" anchor="b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1pPr>
            <a:lvl2pPr marL="914400" lvl="1" indent="-228600" algn="l">
              <a:lnSpc>
                <a:spcPct val="100000"/>
              </a:lnSpc>
              <a:spcBef>
                <a:spcPts val="340"/>
              </a:spcBef>
              <a:spcAft>
                <a:spcPts val="0"/>
              </a:spcAft>
              <a:buClr>
                <a:schemeClr val="dk1"/>
              </a:buClr>
              <a:buSzPts val="1700"/>
              <a:buNone/>
              <a:defRPr sz="1700" b="1"/>
            </a:lvl2pPr>
            <a:lvl3pPr marL="1371600" lvl="2" indent="-2286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 b="1"/>
            </a:lvl3pPr>
            <a:lvl4pPr marL="1828800" lvl="3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 b="1"/>
            </a:lvl4pPr>
            <a:lvl5pPr marL="2286000" lvl="4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 b="1"/>
            </a:lvl5pPr>
            <a:lvl6pPr marL="2743200" lvl="5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 b="1"/>
            </a:lvl6pPr>
            <a:lvl7pPr marL="3200400" lvl="6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 b="1"/>
            </a:lvl7pPr>
            <a:lvl8pPr marL="3657600" lvl="7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 b="1"/>
            </a:lvl8pPr>
            <a:lvl9pPr marL="4114800" lvl="8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 b="1"/>
            </a:lvl9pPr>
          </a:lstStyle>
          <a:p>
            <a:endParaRPr/>
          </a:p>
        </p:txBody>
      </p:sp>
      <p:sp>
        <p:nvSpPr>
          <p:cNvPr id="51" name="Google Shape;51;p17"/>
          <p:cNvSpPr txBox="1">
            <a:spLocks noGrp="1"/>
          </p:cNvSpPr>
          <p:nvPr>
            <p:ph type="body" idx="4"/>
          </p:nvPr>
        </p:nvSpPr>
        <p:spPr>
          <a:xfrm>
            <a:off x="4645832" y="1631660"/>
            <a:ext cx="4042477" cy="29643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7925" tIns="38950" rIns="77925" bIns="38950" anchor="t" anchorCtr="0">
            <a:normAutofit/>
          </a:bodyPr>
          <a:lstStyle>
            <a:lvl1pPr marL="457200" lvl="0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1pPr>
            <a:lvl2pPr marL="914400" lvl="1" indent="-336550" algn="l">
              <a:lnSpc>
                <a:spcPct val="100000"/>
              </a:lnSpc>
              <a:spcBef>
                <a:spcPts val="340"/>
              </a:spcBef>
              <a:spcAft>
                <a:spcPts val="0"/>
              </a:spcAft>
              <a:buClr>
                <a:schemeClr val="dk1"/>
              </a:buClr>
              <a:buSzPts val="1700"/>
              <a:buChar char="–"/>
              <a:defRPr sz="1700"/>
            </a:lvl2pPr>
            <a:lvl3pPr marL="1371600" lvl="2" indent="-32385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3pPr>
            <a:lvl4pPr marL="1828800" lvl="3" indent="-3175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Char char="–"/>
              <a:defRPr sz="1400"/>
            </a:lvl4pPr>
            <a:lvl5pPr marL="2286000" lvl="4" indent="-3175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Char char="»"/>
              <a:defRPr sz="1400"/>
            </a:lvl5pPr>
            <a:lvl6pPr marL="2743200" lvl="5" indent="-3175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/>
            </a:lvl6pPr>
            <a:lvl7pPr marL="3200400" lvl="6" indent="-3175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/>
            </a:lvl7pPr>
            <a:lvl8pPr marL="3657600" lvl="7" indent="-3175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/>
            </a:lvl8pPr>
            <a:lvl9pPr marL="4114800" lvl="8" indent="-3175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/>
            </a:lvl9pPr>
          </a:lstStyle>
          <a:p>
            <a:endParaRPr/>
          </a:p>
        </p:txBody>
      </p:sp>
      <p:sp>
        <p:nvSpPr>
          <p:cNvPr id="52" name="Google Shape;52;p17"/>
          <p:cNvSpPr txBox="1">
            <a:spLocks noGrp="1"/>
          </p:cNvSpPr>
          <p:nvPr>
            <p:ph type="dt" idx="10"/>
          </p:nvPr>
        </p:nvSpPr>
        <p:spPr>
          <a:xfrm>
            <a:off x="457279" y="4768736"/>
            <a:ext cx="2133971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7925" tIns="38950" rIns="77925" bIns="3895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17"/>
          <p:cNvSpPr txBox="1">
            <a:spLocks noGrp="1"/>
          </p:cNvSpPr>
          <p:nvPr>
            <p:ph type="ftr" idx="11"/>
          </p:nvPr>
        </p:nvSpPr>
        <p:spPr>
          <a:xfrm>
            <a:off x="3124743" y="4768736"/>
            <a:ext cx="2896103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7925" tIns="38950" rIns="77925" bIns="3895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" name="Google Shape;54;p17"/>
          <p:cNvSpPr txBox="1">
            <a:spLocks noGrp="1"/>
          </p:cNvSpPr>
          <p:nvPr>
            <p:ph type="sldNum" idx="12"/>
          </p:nvPr>
        </p:nvSpPr>
        <p:spPr>
          <a:xfrm>
            <a:off x="6554338" y="4768736"/>
            <a:ext cx="2133971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7925" tIns="38950" rIns="77925" bIns="3895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ólo el título" type="titleOnly">
  <p:cSld name="TITLE_ONLY"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18"/>
          <p:cNvSpPr txBox="1">
            <a:spLocks noGrp="1"/>
          </p:cNvSpPr>
          <p:nvPr>
            <p:ph type="title"/>
          </p:nvPr>
        </p:nvSpPr>
        <p:spPr>
          <a:xfrm>
            <a:off x="457280" y="206042"/>
            <a:ext cx="8231029" cy="8575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7925" tIns="38950" rIns="77925" bIns="38950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18"/>
          <p:cNvSpPr txBox="1">
            <a:spLocks noGrp="1"/>
          </p:cNvSpPr>
          <p:nvPr>
            <p:ph type="dt" idx="10"/>
          </p:nvPr>
        </p:nvSpPr>
        <p:spPr>
          <a:xfrm>
            <a:off x="457279" y="4768736"/>
            <a:ext cx="2133971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7925" tIns="38950" rIns="77925" bIns="3895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18"/>
          <p:cNvSpPr txBox="1">
            <a:spLocks noGrp="1"/>
          </p:cNvSpPr>
          <p:nvPr>
            <p:ph type="ftr" idx="11"/>
          </p:nvPr>
        </p:nvSpPr>
        <p:spPr>
          <a:xfrm>
            <a:off x="3124743" y="4768736"/>
            <a:ext cx="2896103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7925" tIns="38950" rIns="77925" bIns="3895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18"/>
          <p:cNvSpPr txBox="1">
            <a:spLocks noGrp="1"/>
          </p:cNvSpPr>
          <p:nvPr>
            <p:ph type="sldNum" idx="12"/>
          </p:nvPr>
        </p:nvSpPr>
        <p:spPr>
          <a:xfrm>
            <a:off x="6554338" y="4768736"/>
            <a:ext cx="2133971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7925" tIns="38950" rIns="77925" bIns="3895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 blanco" type="blank">
  <p:cSld name="BLANK"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19"/>
          <p:cNvSpPr txBox="1">
            <a:spLocks noGrp="1"/>
          </p:cNvSpPr>
          <p:nvPr>
            <p:ph type="dt" idx="10"/>
          </p:nvPr>
        </p:nvSpPr>
        <p:spPr>
          <a:xfrm>
            <a:off x="457279" y="4768736"/>
            <a:ext cx="2133971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7925" tIns="38950" rIns="77925" bIns="3895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2" name="Google Shape;62;p19"/>
          <p:cNvSpPr txBox="1">
            <a:spLocks noGrp="1"/>
          </p:cNvSpPr>
          <p:nvPr>
            <p:ph type="ftr" idx="11"/>
          </p:nvPr>
        </p:nvSpPr>
        <p:spPr>
          <a:xfrm>
            <a:off x="3124743" y="4768736"/>
            <a:ext cx="2896103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7925" tIns="38950" rIns="77925" bIns="3895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9"/>
          <p:cNvSpPr txBox="1">
            <a:spLocks noGrp="1"/>
          </p:cNvSpPr>
          <p:nvPr>
            <p:ph type="sldNum" idx="12"/>
          </p:nvPr>
        </p:nvSpPr>
        <p:spPr>
          <a:xfrm>
            <a:off x="6554338" y="4768736"/>
            <a:ext cx="2133971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7925" tIns="38950" rIns="77925" bIns="3895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ido con título" type="objTx">
  <p:cSld name="OBJECT_WITH_CAPTION_TEXT"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20"/>
          <p:cNvSpPr txBox="1">
            <a:spLocks noGrp="1"/>
          </p:cNvSpPr>
          <p:nvPr>
            <p:ph type="title"/>
          </p:nvPr>
        </p:nvSpPr>
        <p:spPr>
          <a:xfrm>
            <a:off x="457279" y="204851"/>
            <a:ext cx="3008836" cy="8718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7925" tIns="38950" rIns="77925" bIns="38950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Calibri"/>
              <a:buNone/>
              <a:defRPr sz="1700" b="1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20"/>
          <p:cNvSpPr txBox="1">
            <a:spLocks noGrp="1"/>
          </p:cNvSpPr>
          <p:nvPr>
            <p:ph type="body" idx="1"/>
          </p:nvPr>
        </p:nvSpPr>
        <p:spPr>
          <a:xfrm>
            <a:off x="3575671" y="204852"/>
            <a:ext cx="5112638" cy="43911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7925" tIns="38950" rIns="77925" bIns="38950" anchor="t" anchorCtr="0">
            <a:normAutofit/>
          </a:bodyPr>
          <a:lstStyle>
            <a:lvl1pPr marL="457200" lvl="0" indent="-400050" algn="l">
              <a:lnSpc>
                <a:spcPct val="100000"/>
              </a:lnSpc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ts val="2700"/>
              <a:buChar char="•"/>
              <a:defRPr sz="2700"/>
            </a:lvl1pPr>
            <a:lvl2pPr marL="914400" lvl="1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36550" algn="l">
              <a:lnSpc>
                <a:spcPct val="100000"/>
              </a:lnSpc>
              <a:spcBef>
                <a:spcPts val="340"/>
              </a:spcBef>
              <a:spcAft>
                <a:spcPts val="0"/>
              </a:spcAft>
              <a:buClr>
                <a:schemeClr val="dk1"/>
              </a:buClr>
              <a:buSzPts val="1700"/>
              <a:buChar char="–"/>
              <a:defRPr sz="1700"/>
            </a:lvl4pPr>
            <a:lvl5pPr marL="2286000" lvl="4" indent="-336550" algn="l">
              <a:lnSpc>
                <a:spcPct val="100000"/>
              </a:lnSpc>
              <a:spcBef>
                <a:spcPts val="340"/>
              </a:spcBef>
              <a:spcAft>
                <a:spcPts val="0"/>
              </a:spcAft>
              <a:buClr>
                <a:schemeClr val="dk1"/>
              </a:buClr>
              <a:buSzPts val="1700"/>
              <a:buChar char="»"/>
              <a:defRPr sz="1700"/>
            </a:lvl5pPr>
            <a:lvl6pPr marL="2743200" lvl="5" indent="-336550" algn="l">
              <a:lnSpc>
                <a:spcPct val="100000"/>
              </a:lnSpc>
              <a:spcBef>
                <a:spcPts val="340"/>
              </a:spcBef>
              <a:spcAft>
                <a:spcPts val="0"/>
              </a:spcAft>
              <a:buClr>
                <a:schemeClr val="dk1"/>
              </a:buClr>
              <a:buSzPts val="1700"/>
              <a:buChar char="•"/>
              <a:defRPr sz="1700"/>
            </a:lvl6pPr>
            <a:lvl7pPr marL="3200400" lvl="6" indent="-336550" algn="l">
              <a:lnSpc>
                <a:spcPct val="100000"/>
              </a:lnSpc>
              <a:spcBef>
                <a:spcPts val="340"/>
              </a:spcBef>
              <a:spcAft>
                <a:spcPts val="0"/>
              </a:spcAft>
              <a:buClr>
                <a:schemeClr val="dk1"/>
              </a:buClr>
              <a:buSzPts val="1700"/>
              <a:buChar char="•"/>
              <a:defRPr sz="1700"/>
            </a:lvl7pPr>
            <a:lvl8pPr marL="3657600" lvl="7" indent="-336550" algn="l">
              <a:lnSpc>
                <a:spcPct val="100000"/>
              </a:lnSpc>
              <a:spcBef>
                <a:spcPts val="340"/>
              </a:spcBef>
              <a:spcAft>
                <a:spcPts val="0"/>
              </a:spcAft>
              <a:buClr>
                <a:schemeClr val="dk1"/>
              </a:buClr>
              <a:buSzPts val="1700"/>
              <a:buChar char="•"/>
              <a:defRPr sz="1700"/>
            </a:lvl8pPr>
            <a:lvl9pPr marL="4114800" lvl="8" indent="-336550" algn="l">
              <a:lnSpc>
                <a:spcPct val="100000"/>
              </a:lnSpc>
              <a:spcBef>
                <a:spcPts val="340"/>
              </a:spcBef>
              <a:spcAft>
                <a:spcPts val="0"/>
              </a:spcAft>
              <a:buClr>
                <a:schemeClr val="dk1"/>
              </a:buClr>
              <a:buSzPts val="1700"/>
              <a:buChar char="•"/>
              <a:defRPr sz="1700"/>
            </a:lvl9pPr>
          </a:lstStyle>
          <a:p>
            <a:endParaRPr/>
          </a:p>
        </p:txBody>
      </p:sp>
      <p:sp>
        <p:nvSpPr>
          <p:cNvPr id="67" name="Google Shape;67;p20"/>
          <p:cNvSpPr txBox="1">
            <a:spLocks noGrp="1"/>
          </p:cNvSpPr>
          <p:nvPr>
            <p:ph type="body" idx="2"/>
          </p:nvPr>
        </p:nvSpPr>
        <p:spPr>
          <a:xfrm>
            <a:off x="457279" y="1076659"/>
            <a:ext cx="3008836" cy="35193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7925" tIns="38950" rIns="77925" bIns="3895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marL="914400" lvl="1" indent="-228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2pPr>
            <a:lvl3pPr marL="1371600" lvl="2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marL="1828800" lvl="3" indent="-228600" algn="l">
              <a:lnSpc>
                <a:spcPct val="100000"/>
              </a:lnSpc>
              <a:spcBef>
                <a:spcPts val="16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4pPr>
            <a:lvl5pPr marL="2286000" lvl="4" indent="-228600" algn="l">
              <a:lnSpc>
                <a:spcPct val="100000"/>
              </a:lnSpc>
              <a:spcBef>
                <a:spcPts val="16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5pPr>
            <a:lvl6pPr marL="2743200" lvl="5" indent="-228600" algn="l">
              <a:lnSpc>
                <a:spcPct val="100000"/>
              </a:lnSpc>
              <a:spcBef>
                <a:spcPts val="16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6pPr>
            <a:lvl7pPr marL="3200400" lvl="6" indent="-228600" algn="l">
              <a:lnSpc>
                <a:spcPct val="100000"/>
              </a:lnSpc>
              <a:spcBef>
                <a:spcPts val="16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7pPr>
            <a:lvl8pPr marL="3657600" lvl="7" indent="-228600" algn="l">
              <a:lnSpc>
                <a:spcPct val="100000"/>
              </a:lnSpc>
              <a:spcBef>
                <a:spcPts val="16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8pPr>
            <a:lvl9pPr marL="4114800" lvl="8" indent="-228600" algn="l">
              <a:lnSpc>
                <a:spcPct val="100000"/>
              </a:lnSpc>
              <a:spcBef>
                <a:spcPts val="16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9pPr>
          </a:lstStyle>
          <a:p>
            <a:endParaRPr/>
          </a:p>
        </p:txBody>
      </p:sp>
      <p:sp>
        <p:nvSpPr>
          <p:cNvPr id="68" name="Google Shape;68;p20"/>
          <p:cNvSpPr txBox="1">
            <a:spLocks noGrp="1"/>
          </p:cNvSpPr>
          <p:nvPr>
            <p:ph type="dt" idx="10"/>
          </p:nvPr>
        </p:nvSpPr>
        <p:spPr>
          <a:xfrm>
            <a:off x="457279" y="4768736"/>
            <a:ext cx="2133971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7925" tIns="38950" rIns="77925" bIns="3895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9" name="Google Shape;69;p20"/>
          <p:cNvSpPr txBox="1">
            <a:spLocks noGrp="1"/>
          </p:cNvSpPr>
          <p:nvPr>
            <p:ph type="ftr" idx="11"/>
          </p:nvPr>
        </p:nvSpPr>
        <p:spPr>
          <a:xfrm>
            <a:off x="3124743" y="4768736"/>
            <a:ext cx="2896103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7925" tIns="38950" rIns="77925" bIns="3895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20"/>
          <p:cNvSpPr txBox="1">
            <a:spLocks noGrp="1"/>
          </p:cNvSpPr>
          <p:nvPr>
            <p:ph type="sldNum" idx="12"/>
          </p:nvPr>
        </p:nvSpPr>
        <p:spPr>
          <a:xfrm>
            <a:off x="6554338" y="4768736"/>
            <a:ext cx="2133971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7925" tIns="38950" rIns="77925" bIns="3895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2"/>
          <p:cNvSpPr txBox="1">
            <a:spLocks noGrp="1"/>
          </p:cNvSpPr>
          <p:nvPr>
            <p:ph type="title"/>
          </p:nvPr>
        </p:nvSpPr>
        <p:spPr>
          <a:xfrm>
            <a:off x="457280" y="206042"/>
            <a:ext cx="8231029" cy="8575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7925" tIns="38950" rIns="77925" bIns="38950" anchor="ctr" anchorCtr="0">
            <a:norm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800"/>
              <a:buFont typeface="Calibri"/>
              <a:buNone/>
              <a:defRPr sz="3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12"/>
          <p:cNvSpPr txBox="1">
            <a:spLocks noGrp="1"/>
          </p:cNvSpPr>
          <p:nvPr>
            <p:ph type="body" idx="1"/>
          </p:nvPr>
        </p:nvSpPr>
        <p:spPr>
          <a:xfrm>
            <a:off x="457280" y="1200522"/>
            <a:ext cx="8231029" cy="33955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7925" tIns="38950" rIns="77925" bIns="38950" anchor="t" anchorCtr="0">
            <a:normAutofit/>
          </a:bodyPr>
          <a:lstStyle>
            <a:lvl1pPr marL="457200" marR="0" lvl="0" indent="-400050" algn="l" rtl="0">
              <a:lnSpc>
                <a:spcPct val="100000"/>
              </a:lnSpc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•"/>
              <a:defRPr sz="2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36550" algn="l" rtl="0">
              <a:lnSpc>
                <a:spcPct val="100000"/>
              </a:lnSpc>
              <a:spcBef>
                <a:spcPts val="34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–"/>
              <a:defRPr sz="1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36550" algn="l" rtl="0">
              <a:lnSpc>
                <a:spcPct val="100000"/>
              </a:lnSpc>
              <a:spcBef>
                <a:spcPts val="34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»"/>
              <a:defRPr sz="1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36550" algn="l" rtl="0">
              <a:lnSpc>
                <a:spcPct val="100000"/>
              </a:lnSpc>
              <a:spcBef>
                <a:spcPts val="34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  <a:defRPr sz="1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36550" algn="l" rtl="0">
              <a:lnSpc>
                <a:spcPct val="100000"/>
              </a:lnSpc>
              <a:spcBef>
                <a:spcPts val="34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  <a:defRPr sz="1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36550" algn="l" rtl="0">
              <a:lnSpc>
                <a:spcPct val="100000"/>
              </a:lnSpc>
              <a:spcBef>
                <a:spcPts val="34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  <a:defRPr sz="1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36550" algn="l" rtl="0">
              <a:lnSpc>
                <a:spcPct val="100000"/>
              </a:lnSpc>
              <a:spcBef>
                <a:spcPts val="34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  <a:defRPr sz="17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12"/>
          <p:cNvSpPr txBox="1">
            <a:spLocks noGrp="1"/>
          </p:cNvSpPr>
          <p:nvPr>
            <p:ph type="dt" idx="10"/>
          </p:nvPr>
        </p:nvSpPr>
        <p:spPr>
          <a:xfrm>
            <a:off x="457279" y="4768736"/>
            <a:ext cx="2133971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7925" tIns="38950" rIns="77925" bIns="3895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12"/>
          <p:cNvSpPr txBox="1">
            <a:spLocks noGrp="1"/>
          </p:cNvSpPr>
          <p:nvPr>
            <p:ph type="ftr" idx="11"/>
          </p:nvPr>
        </p:nvSpPr>
        <p:spPr>
          <a:xfrm>
            <a:off x="3124743" y="4768736"/>
            <a:ext cx="2896103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7925" tIns="38950" rIns="77925" bIns="3895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12"/>
          <p:cNvSpPr txBox="1">
            <a:spLocks noGrp="1"/>
          </p:cNvSpPr>
          <p:nvPr>
            <p:ph type="sldNum" idx="12"/>
          </p:nvPr>
        </p:nvSpPr>
        <p:spPr>
          <a:xfrm>
            <a:off x="6554338" y="4768736"/>
            <a:ext cx="2133971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7925" tIns="38950" rIns="77925" bIns="3895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  <p:sldLayoutId id="2147483661" r:id="rId1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hyperlink" Target="mailto:direcciondeinversionespba@gmail.com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gba.gob.ar/produccion/emprende_tu_comercio" TargetMode="Externa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jp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13" Type="http://schemas.openxmlformats.org/officeDocument/2006/relationships/image" Target="../media/image34.png"/><Relationship Id="rId3" Type="http://schemas.openxmlformats.org/officeDocument/2006/relationships/image" Target="../media/image1.png"/><Relationship Id="rId7" Type="http://schemas.openxmlformats.org/officeDocument/2006/relationships/image" Target="../media/image26.png"/><Relationship Id="rId12" Type="http://schemas.openxmlformats.org/officeDocument/2006/relationships/image" Target="../media/image23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9.png"/><Relationship Id="rId11" Type="http://schemas.openxmlformats.org/officeDocument/2006/relationships/image" Target="../media/image33.png"/><Relationship Id="rId5" Type="http://schemas.openxmlformats.org/officeDocument/2006/relationships/image" Target="../media/image28.png"/><Relationship Id="rId15" Type="http://schemas.openxmlformats.org/officeDocument/2006/relationships/image" Target="../media/image36.png"/><Relationship Id="rId10" Type="http://schemas.openxmlformats.org/officeDocument/2006/relationships/image" Target="../media/image32.png"/><Relationship Id="rId4" Type="http://schemas.openxmlformats.org/officeDocument/2006/relationships/image" Target="../media/image27.png"/><Relationship Id="rId9" Type="http://schemas.openxmlformats.org/officeDocument/2006/relationships/image" Target="../media/image31.png"/><Relationship Id="rId14" Type="http://schemas.openxmlformats.org/officeDocument/2006/relationships/image" Target="../media/image3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hyperlink" Target="mailto:clinicatecnologica@mp.gba.gov.ar" TargetMode="Externa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mp.gba.gov.ar/microcreditosproductivos/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1.pn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11" Type="http://schemas.openxmlformats.org/officeDocument/2006/relationships/image" Target="../media/image16.png"/><Relationship Id="rId5" Type="http://schemas.openxmlformats.org/officeDocument/2006/relationships/image" Target="../media/image11.png"/><Relationship Id="rId10" Type="http://schemas.openxmlformats.org/officeDocument/2006/relationships/hyperlink" Target="mailto:produccionbonaerense@gmail.com" TargetMode="External"/><Relationship Id="rId4" Type="http://schemas.openxmlformats.org/officeDocument/2006/relationships/image" Target="../media/image10.png"/><Relationship Id="rId9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E72276"/>
            </a:gs>
            <a:gs pos="50000">
              <a:srgbClr val="085E7E"/>
            </a:gs>
            <a:gs pos="100000">
              <a:srgbClr val="00AEC3"/>
            </a:gs>
          </a:gsLst>
          <a:lin ang="0" scaled="0"/>
        </a:gradFill>
        <a:effectLst/>
      </p:bgPr>
    </p:bg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4" name="Google Shape;94;p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6798" cy="4084700"/>
          </a:xfrm>
          <a:prstGeom prst="rect">
            <a:avLst/>
          </a:prstGeom>
          <a:noFill/>
          <a:ln>
            <a:noFill/>
          </a:ln>
        </p:spPr>
      </p:pic>
      <p:sp>
        <p:nvSpPr>
          <p:cNvPr id="95" name="Google Shape;95;p1"/>
          <p:cNvSpPr txBox="1"/>
          <p:nvPr/>
        </p:nvSpPr>
        <p:spPr>
          <a:xfrm>
            <a:off x="711450" y="952300"/>
            <a:ext cx="7746300" cy="201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7925" tIns="76700" rIns="77925" bIns="0" anchor="t" anchorCtr="0">
            <a:noAutofit/>
          </a:bodyPr>
          <a:lstStyle/>
          <a:p>
            <a:pPr marL="0" marR="0" lvl="0" indent="0" algn="l" rtl="0">
              <a:lnSpc>
                <a:spcPct val="107916"/>
              </a:lnSpc>
              <a:spcBef>
                <a:spcPts val="0"/>
              </a:spcBef>
              <a:spcAft>
                <a:spcPts val="8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-ES" sz="4000" b="0" i="0" u="none" strike="noStrike" cap="none">
                <a:solidFill>
                  <a:schemeClr val="lt1"/>
                </a:solidFill>
                <a:latin typeface="Encode Sans Black"/>
                <a:ea typeface="Encode Sans Black"/>
                <a:cs typeface="Encode Sans Black"/>
                <a:sym typeface="Encode Sans Black"/>
              </a:rPr>
              <a:t>HERRAMIENTAS PARA EL DESARROLLO PRODUCTIVO  BONAERENSE</a:t>
            </a:r>
            <a:endParaRPr sz="5400" b="0" i="0" u="none" strike="noStrike" cap="none">
              <a:solidFill>
                <a:schemeClr val="lt1"/>
              </a:solidFill>
              <a:latin typeface="Encode Sans Black"/>
              <a:ea typeface="Encode Sans Black"/>
              <a:cs typeface="Encode Sans Black"/>
              <a:sym typeface="Encode Sans Black"/>
            </a:endParaRPr>
          </a:p>
        </p:txBody>
      </p:sp>
      <p:sp>
        <p:nvSpPr>
          <p:cNvPr id="96" name="Google Shape;96;p1"/>
          <p:cNvSpPr/>
          <p:nvPr/>
        </p:nvSpPr>
        <p:spPr>
          <a:xfrm>
            <a:off x="0" y="4084711"/>
            <a:ext cx="9145500" cy="10605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endParaRPr sz="15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97" name="Google Shape;97;p1"/>
          <p:cNvCxnSpPr/>
          <p:nvPr/>
        </p:nvCxnSpPr>
        <p:spPr>
          <a:xfrm rot="10800000" flipH="1">
            <a:off x="824350" y="3071175"/>
            <a:ext cx="6549600" cy="5100"/>
          </a:xfrm>
          <a:prstGeom prst="straightConnector1">
            <a:avLst/>
          </a:prstGeom>
          <a:noFill/>
          <a:ln w="381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cxnSp>
      <p:pic>
        <p:nvPicPr>
          <p:cNvPr id="98" name="Google Shape;98;p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342523" y="4321740"/>
            <a:ext cx="2460524" cy="5863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5" name="Google Shape;315;g356a41dcaa6_5_3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3424248" cy="5145074"/>
          </a:xfrm>
          <a:prstGeom prst="rect">
            <a:avLst/>
          </a:prstGeom>
          <a:noFill/>
          <a:ln>
            <a:noFill/>
          </a:ln>
        </p:spPr>
      </p:pic>
      <p:pic>
        <p:nvPicPr>
          <p:cNvPr id="316" name="Google Shape;316;g356a41dcaa6_5_3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567775" y="237500"/>
            <a:ext cx="2338799" cy="6457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17" name="Google Shape;317;g356a41dcaa6_5_3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36074" y="1982885"/>
            <a:ext cx="2969298" cy="1030850"/>
          </a:xfrm>
          <a:prstGeom prst="rect">
            <a:avLst/>
          </a:prstGeom>
          <a:noFill/>
          <a:ln>
            <a:noFill/>
          </a:ln>
        </p:spPr>
      </p:pic>
      <p:sp>
        <p:nvSpPr>
          <p:cNvPr id="318" name="Google Shape;318;g356a41dcaa6_5_30"/>
          <p:cNvSpPr txBox="1"/>
          <p:nvPr/>
        </p:nvSpPr>
        <p:spPr>
          <a:xfrm>
            <a:off x="3738250" y="1340925"/>
            <a:ext cx="5168400" cy="330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-ES" sz="1800" b="1">
                <a:solidFill>
                  <a:srgbClr val="054960"/>
                </a:solidFill>
                <a:latin typeface="Encode Sans"/>
                <a:ea typeface="Encode Sans"/>
                <a:cs typeface="Encode Sans"/>
                <a:sym typeface="Encode Sans"/>
              </a:rPr>
              <a:t>Créditos de hasta $6 millones a tasa CERO.</a:t>
            </a:r>
            <a:endParaRPr sz="1800" b="1">
              <a:solidFill>
                <a:srgbClr val="054960"/>
              </a:solidFill>
              <a:latin typeface="Encode Sans"/>
              <a:ea typeface="Encode Sans"/>
              <a:cs typeface="Encode Sans"/>
              <a:sym typeface="Encode Sa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-ES" sz="1700">
                <a:solidFill>
                  <a:srgbClr val="535353"/>
                </a:solidFill>
                <a:latin typeface="Encode Sans Medium"/>
                <a:ea typeface="Encode Sans Medium"/>
                <a:cs typeface="Encode Sans Medium"/>
                <a:sym typeface="Encode Sans Medium"/>
              </a:rPr>
              <a:t>Herramienta de financiamiento para</a:t>
            </a:r>
            <a:endParaRPr sz="1700">
              <a:solidFill>
                <a:srgbClr val="535353"/>
              </a:solidFill>
              <a:latin typeface="Encode Sans Medium"/>
              <a:ea typeface="Encode Sans Medium"/>
              <a:cs typeface="Encode Sans Medium"/>
              <a:sym typeface="Encode Sans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-ES" sz="1700">
                <a:solidFill>
                  <a:srgbClr val="535353"/>
                </a:solidFill>
                <a:latin typeface="Encode Sans Medium"/>
                <a:ea typeface="Encode Sans Medium"/>
                <a:cs typeface="Encode Sans Medium"/>
                <a:sym typeface="Encode Sans Medium"/>
              </a:rPr>
              <a:t>contribuir a la formalización y fortalecimiento</a:t>
            </a:r>
            <a:endParaRPr sz="1700">
              <a:solidFill>
                <a:srgbClr val="535353"/>
              </a:solidFill>
              <a:latin typeface="Encode Sans Medium"/>
              <a:ea typeface="Encode Sans Medium"/>
              <a:cs typeface="Encode Sans Medium"/>
              <a:sym typeface="Encode Sans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-ES" sz="1700">
                <a:solidFill>
                  <a:srgbClr val="535353"/>
                </a:solidFill>
                <a:latin typeface="Encode Sans Medium"/>
                <a:ea typeface="Encode Sans Medium"/>
                <a:cs typeface="Encode Sans Medium"/>
                <a:sym typeface="Encode Sans Medium"/>
              </a:rPr>
              <a:t>del proceso de comercialización de pequeños</a:t>
            </a:r>
            <a:endParaRPr sz="1700">
              <a:solidFill>
                <a:srgbClr val="535353"/>
              </a:solidFill>
              <a:latin typeface="Encode Sans Medium"/>
              <a:ea typeface="Encode Sans Medium"/>
              <a:cs typeface="Encode Sans Medium"/>
              <a:sym typeface="Encode Sans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700">
                <a:solidFill>
                  <a:srgbClr val="535353"/>
                </a:solidFill>
                <a:latin typeface="Encode Sans Medium"/>
                <a:ea typeface="Encode Sans Medium"/>
                <a:cs typeface="Encode Sans Medium"/>
                <a:sym typeface="Encode Sans Medium"/>
              </a:rPr>
              <a:t>comercios.</a:t>
            </a:r>
            <a:endParaRPr sz="1700">
              <a:solidFill>
                <a:srgbClr val="535353"/>
              </a:solidFill>
              <a:latin typeface="Encode Sans Medium"/>
              <a:ea typeface="Encode Sans Medium"/>
              <a:cs typeface="Encode Sans Medium"/>
              <a:sym typeface="Encode Sans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-ES" sz="1700">
                <a:solidFill>
                  <a:srgbClr val="535353"/>
                </a:solidFill>
                <a:latin typeface="Encode Sans Medium"/>
                <a:ea typeface="Encode Sans Medium"/>
                <a:cs typeface="Encode Sans Medium"/>
                <a:sym typeface="Encode Sans Medium"/>
              </a:rPr>
              <a:t/>
            </a:r>
            <a:br>
              <a:rPr lang="es-ES" sz="1700">
                <a:solidFill>
                  <a:srgbClr val="535353"/>
                </a:solidFill>
                <a:latin typeface="Encode Sans Medium"/>
                <a:ea typeface="Encode Sans Medium"/>
                <a:cs typeface="Encode Sans Medium"/>
                <a:sym typeface="Encode Sans Medium"/>
              </a:rPr>
            </a:br>
            <a:r>
              <a:rPr lang="es-ES" sz="1500" b="1">
                <a:solidFill>
                  <a:srgbClr val="E72276"/>
                </a:solidFill>
                <a:latin typeface="Encode Sans"/>
                <a:ea typeface="Encode Sans"/>
                <a:cs typeface="Encode Sans"/>
                <a:sym typeface="Encode Sans"/>
              </a:rPr>
              <a:t>Más información en:</a:t>
            </a:r>
            <a:endParaRPr sz="1500" b="1">
              <a:solidFill>
                <a:srgbClr val="E72276"/>
              </a:solidFill>
              <a:latin typeface="Encode Sans"/>
              <a:ea typeface="Encode Sans"/>
              <a:cs typeface="Encode Sans"/>
              <a:sym typeface="Encode Sa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u="sng">
                <a:solidFill>
                  <a:schemeClr val="hlink"/>
                </a:solidFill>
                <a:latin typeface="Encode Sans Medium"/>
                <a:ea typeface="Encode Sans Medium"/>
                <a:cs typeface="Encode Sans Medium"/>
                <a:sym typeface="Encode Sans Medium"/>
                <a:hlinkClick r:id="rId6"/>
              </a:rPr>
              <a:t>https://www.gba.gob.ar/produccion/emprende_tu_comercio</a:t>
            </a:r>
            <a:endParaRPr>
              <a:solidFill>
                <a:schemeClr val="lt1"/>
              </a:solidFill>
              <a:latin typeface="Encode Sans Medium"/>
              <a:ea typeface="Encode Sans Medium"/>
              <a:cs typeface="Encode Sans Medium"/>
              <a:sym typeface="Encode Sans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lt1"/>
              </a:solidFill>
              <a:latin typeface="Encode Sans Medium"/>
              <a:ea typeface="Encode Sans Medium"/>
              <a:cs typeface="Encode Sans Medium"/>
              <a:sym typeface="Encode Sans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-ES" sz="1500" b="1">
                <a:solidFill>
                  <a:srgbClr val="E72276"/>
                </a:solidFill>
                <a:latin typeface="Encode Sans"/>
                <a:ea typeface="Encode Sans"/>
                <a:cs typeface="Encode Sans"/>
                <a:sym typeface="Encode Sans"/>
              </a:rPr>
              <a:t>Escribinos a:</a:t>
            </a:r>
            <a:endParaRPr>
              <a:solidFill>
                <a:schemeClr val="lt1"/>
              </a:solidFill>
              <a:latin typeface="Encode Sans Medium"/>
              <a:ea typeface="Encode Sans Medium"/>
              <a:cs typeface="Encode Sans Medium"/>
              <a:sym typeface="Encode Sans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-ES" u="sng">
                <a:solidFill>
                  <a:schemeClr val="hlink"/>
                </a:solidFill>
                <a:latin typeface="Encode Sans Medium"/>
                <a:ea typeface="Encode Sans Medium"/>
                <a:cs typeface="Encode Sans Medium"/>
                <a:sym typeface="Encode Sans Medium"/>
                <a:hlinkClick r:id="rId7"/>
              </a:rPr>
              <a:t>direcciondeinversionespba@gmail.com</a:t>
            </a:r>
            <a:endParaRPr>
              <a:solidFill>
                <a:srgbClr val="434343"/>
              </a:solidFill>
              <a:latin typeface="Encode Sans Medium"/>
              <a:ea typeface="Encode Sans Medium"/>
              <a:cs typeface="Encode Sans Medium"/>
              <a:sym typeface="Encode Sans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700">
              <a:solidFill>
                <a:srgbClr val="535353"/>
              </a:solidFill>
              <a:latin typeface="Encode Sans Medium"/>
              <a:ea typeface="Encode Sans Medium"/>
              <a:cs typeface="Encode Sans Medium"/>
              <a:sym typeface="Encode Sans Medium"/>
            </a:endParaRPr>
          </a:p>
        </p:txBody>
      </p:sp>
      <p:sp>
        <p:nvSpPr>
          <p:cNvPr id="319" name="Google Shape;319;g356a41dcaa6_5_30"/>
          <p:cNvSpPr txBox="1"/>
          <p:nvPr/>
        </p:nvSpPr>
        <p:spPr>
          <a:xfrm>
            <a:off x="212125" y="3683250"/>
            <a:ext cx="30000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200" b="1">
                <a:solidFill>
                  <a:schemeClr val="lt1"/>
                </a:solidFill>
                <a:latin typeface="Encode Sans"/>
                <a:ea typeface="Encode Sans"/>
                <a:cs typeface="Encode Sans"/>
                <a:sym typeface="Encode Sans"/>
              </a:rPr>
              <a:t>NUEVO LLAMADO PRÓXIMAMENTE </a:t>
            </a:r>
            <a:endParaRPr sz="1200" b="1">
              <a:solidFill>
                <a:schemeClr val="lt1"/>
              </a:solidFill>
              <a:latin typeface="Encode Sans"/>
              <a:ea typeface="Encode Sans"/>
              <a:cs typeface="Encode Sans"/>
              <a:sym typeface="Encode San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4" name="Google Shape;324;g2e86233a22b_0_92"/>
          <p:cNvSpPr/>
          <p:nvPr/>
        </p:nvSpPr>
        <p:spPr>
          <a:xfrm>
            <a:off x="0" y="850"/>
            <a:ext cx="3323100" cy="5145000"/>
          </a:xfrm>
          <a:prstGeom prst="rect">
            <a:avLst/>
          </a:prstGeom>
          <a:gradFill>
            <a:gsLst>
              <a:gs pos="0">
                <a:srgbClr val="E72276"/>
              </a:gs>
              <a:gs pos="50000">
                <a:srgbClr val="085E7E"/>
              </a:gs>
              <a:gs pos="100000">
                <a:srgbClr val="00AEC3"/>
              </a:gs>
            </a:gsLst>
            <a:lin ang="5400012" scaled="0"/>
          </a:gradFill>
          <a:ln w="9525" cap="flat" cmpd="sng">
            <a:solidFill>
              <a:srgbClr val="F2F2F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Calibri"/>
              <a:buNone/>
            </a:pPr>
            <a:endParaRPr sz="15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5" name="Google Shape;325;g2e86233a22b_0_92"/>
          <p:cNvSpPr/>
          <p:nvPr/>
        </p:nvSpPr>
        <p:spPr>
          <a:xfrm>
            <a:off x="322600" y="1262150"/>
            <a:ext cx="2813100" cy="176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75" tIns="34275" rIns="34275" bIns="3427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ES" sz="2600" b="0" i="0" u="none" strike="noStrike" cap="none">
                <a:solidFill>
                  <a:schemeClr val="lt1"/>
                </a:solidFill>
                <a:latin typeface="Encode Sans ExtraBold"/>
                <a:ea typeface="Encode Sans ExtraBold"/>
                <a:cs typeface="Encode Sans ExtraBold"/>
                <a:sym typeface="Encode Sans ExtraBold"/>
              </a:rPr>
              <a:t>IMPULSO AL COMERCIO BONAERENSE</a:t>
            </a:r>
            <a:endParaRPr sz="2600" b="0" i="0" u="none" strike="noStrike" cap="none">
              <a:solidFill>
                <a:schemeClr val="lt1"/>
              </a:solidFill>
              <a:latin typeface="Encode Sans ExtraBold"/>
              <a:ea typeface="Encode Sans ExtraBold"/>
              <a:cs typeface="Encode Sans ExtraBold"/>
              <a:sym typeface="Encode Sans ExtraBol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ES" sz="2000" b="0" i="0" u="none" strike="noStrike" cap="none">
                <a:solidFill>
                  <a:schemeClr val="lt1"/>
                </a:solidFill>
                <a:latin typeface="Encode Sans"/>
                <a:ea typeface="Encode Sans"/>
                <a:cs typeface="Encode Sans"/>
                <a:sym typeface="Encode Sans"/>
              </a:rPr>
              <a:t>ETAPA III</a:t>
            </a:r>
            <a:endParaRPr sz="2000" b="0" i="0" u="none" strike="noStrike" cap="none">
              <a:solidFill>
                <a:schemeClr val="lt1"/>
              </a:solidFill>
              <a:latin typeface="Encode Sans"/>
              <a:ea typeface="Encode Sans"/>
              <a:cs typeface="Encode Sans"/>
              <a:sym typeface="Encode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2600" b="0" i="0" u="none" strike="noStrike" cap="none">
              <a:solidFill>
                <a:schemeClr val="lt1"/>
              </a:solidFill>
              <a:latin typeface="Encode Sans ExtraBold"/>
              <a:ea typeface="Encode Sans ExtraBold"/>
              <a:cs typeface="Encode Sans ExtraBold"/>
              <a:sym typeface="Encode Sans ExtraBold"/>
            </a:endParaRPr>
          </a:p>
        </p:txBody>
      </p:sp>
      <p:sp>
        <p:nvSpPr>
          <p:cNvPr id="326" name="Google Shape;326;g2e86233a22b_0_92"/>
          <p:cNvSpPr/>
          <p:nvPr/>
        </p:nvSpPr>
        <p:spPr>
          <a:xfrm>
            <a:off x="322600" y="2769725"/>
            <a:ext cx="2335500" cy="168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75" tIns="34275" rIns="34275" bIns="3427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300" b="1" i="0" u="none" strike="noStrike" cap="none">
              <a:solidFill>
                <a:schemeClr val="lt1"/>
              </a:solidFill>
              <a:latin typeface="Encode Sans"/>
              <a:ea typeface="Encode Sans"/>
              <a:cs typeface="Encode Sans"/>
              <a:sym typeface="Encode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-ES" sz="1300" b="1" i="0" u="none" strike="noStrike" cap="none">
                <a:solidFill>
                  <a:schemeClr val="lt1"/>
                </a:solidFill>
                <a:latin typeface="Encode Sans"/>
                <a:ea typeface="Encode Sans"/>
                <a:cs typeface="Encode Sans"/>
                <a:sym typeface="Encode Sans"/>
              </a:rPr>
              <a:t>Créditos a comercios para financiar capital de trabajo de origen nacional, con subsidio de hasta el 55% sobre la tasa. </a:t>
            </a:r>
            <a:endParaRPr sz="1300" b="1" i="0" u="none" strike="noStrike" cap="none">
              <a:solidFill>
                <a:schemeClr val="lt1"/>
              </a:solidFill>
              <a:latin typeface="Encode Sans"/>
              <a:ea typeface="Encode Sans"/>
              <a:cs typeface="Encode Sans"/>
              <a:sym typeface="Encode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200" b="1" i="0" u="none" strike="noStrike" cap="none">
              <a:solidFill>
                <a:srgbClr val="0FB6CC"/>
              </a:solidFill>
              <a:latin typeface="Encode Sans"/>
              <a:ea typeface="Encode Sans"/>
              <a:cs typeface="Encode Sans"/>
              <a:sym typeface="Encode Sans"/>
            </a:endParaRPr>
          </a:p>
        </p:txBody>
      </p:sp>
      <p:sp>
        <p:nvSpPr>
          <p:cNvPr id="327" name="Google Shape;327;g2e86233a22b_0_92"/>
          <p:cNvSpPr txBox="1"/>
          <p:nvPr/>
        </p:nvSpPr>
        <p:spPr>
          <a:xfrm>
            <a:off x="4419682" y="650647"/>
            <a:ext cx="4507800" cy="176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lang="es-ES" sz="1500" b="0" i="0" u="none" strike="noStrike" cap="none">
                <a:solidFill>
                  <a:schemeClr val="accent5"/>
                </a:solidFill>
                <a:latin typeface="Encode Sans ExtraBold"/>
                <a:ea typeface="Encode Sans ExtraBold"/>
                <a:cs typeface="Encode Sans ExtraBold"/>
                <a:sym typeface="Encode Sans ExtraBold"/>
              </a:rPr>
              <a:t>DESTINATARIOS</a:t>
            </a:r>
            <a:endParaRPr sz="1500" b="0" i="0" u="none" strike="noStrike" cap="none">
              <a:solidFill>
                <a:schemeClr val="accent5"/>
              </a:solidFill>
              <a:latin typeface="Encode Sans ExtraBold"/>
              <a:ea typeface="Encode Sans ExtraBold"/>
              <a:cs typeface="Encode Sans ExtraBold"/>
              <a:sym typeface="Encode Sans ExtraBold"/>
            </a:endParaRPr>
          </a:p>
          <a:p>
            <a:pPr marL="0" marR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-ES" sz="1300" b="1" i="0" u="none" strike="noStrike" cap="none">
                <a:solidFill>
                  <a:srgbClr val="434343"/>
                </a:solidFill>
                <a:latin typeface="Encode Sans"/>
                <a:ea typeface="Encode Sans"/>
                <a:cs typeface="Encode Sans"/>
                <a:sym typeface="Encode Sans"/>
              </a:rPr>
              <a:t>Comercios</a:t>
            </a:r>
            <a:endParaRPr sz="1300" b="0" i="0" u="none" strike="noStrike" cap="none">
              <a:solidFill>
                <a:srgbClr val="434343"/>
              </a:solidFill>
              <a:latin typeface="Encode Sans Medium"/>
              <a:ea typeface="Encode Sans Medium"/>
              <a:cs typeface="Encode Sans Medium"/>
              <a:sym typeface="Encode Sans Medium"/>
            </a:endParaRPr>
          </a:p>
          <a:p>
            <a:pPr marL="0" marR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es-ES" sz="1300" b="0" i="0" u="none" strike="noStrike" cap="none">
                <a:solidFill>
                  <a:srgbClr val="222222"/>
                </a:solidFill>
                <a:latin typeface="Encode Sans"/>
                <a:ea typeface="Encode Sans"/>
                <a:cs typeface="Encode Sans"/>
                <a:sym typeface="Encode Sans"/>
              </a:rPr>
              <a:t>Que tengan sede comercial en la provincia de Buenos Aires. Para rubros seleccionados.</a:t>
            </a:r>
            <a:endParaRPr sz="1300" b="0" i="0" u="none" strike="noStrike" cap="none">
              <a:solidFill>
                <a:srgbClr val="222222"/>
              </a:solidFill>
              <a:latin typeface="Encode Sans"/>
              <a:ea typeface="Encode Sans"/>
              <a:cs typeface="Encode Sans"/>
              <a:sym typeface="Encode Sans"/>
            </a:endParaRPr>
          </a:p>
          <a:p>
            <a:pPr marL="0" marR="0" lvl="0" indent="0" algn="just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-ES" sz="1500" b="0" i="0" u="none" strike="noStrike" cap="none">
                <a:solidFill>
                  <a:schemeClr val="accent5"/>
                </a:solidFill>
                <a:latin typeface="Encode Sans ExtraBold"/>
                <a:ea typeface="Encode Sans ExtraBold"/>
                <a:cs typeface="Encode Sans ExtraBold"/>
                <a:sym typeface="Encode Sans ExtraBold"/>
              </a:rPr>
              <a:t>DESTINO</a:t>
            </a:r>
            <a:endParaRPr sz="1400" b="1" i="0" u="none" strike="noStrike" cap="none">
              <a:solidFill>
                <a:srgbClr val="0097A7"/>
              </a:solidFill>
              <a:latin typeface="Encode Sans"/>
              <a:ea typeface="Encode Sans"/>
              <a:cs typeface="Encode Sans"/>
              <a:sym typeface="Encode Sans"/>
            </a:endParaRPr>
          </a:p>
          <a:p>
            <a:pPr marL="0" marR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es-ES" sz="1300" b="1" i="0" u="none" strike="noStrike" cap="none">
                <a:solidFill>
                  <a:srgbClr val="434343"/>
                </a:solidFill>
                <a:latin typeface="Encode Sans"/>
                <a:ea typeface="Encode Sans"/>
                <a:cs typeface="Encode Sans"/>
                <a:sym typeface="Encode Sans"/>
              </a:rPr>
              <a:t>Capital de trabajo </a:t>
            </a:r>
            <a:r>
              <a:rPr lang="es-ES" sz="1300" b="0" i="0" u="none" strike="noStrike" cap="none">
                <a:solidFill>
                  <a:srgbClr val="434343"/>
                </a:solidFill>
                <a:latin typeface="Encode Sans"/>
                <a:ea typeface="Encode Sans"/>
                <a:cs typeface="Encode Sans"/>
                <a:sym typeface="Encode Sans"/>
              </a:rPr>
              <a:t>(bienes finales de producción nacional).</a:t>
            </a:r>
            <a:endParaRPr sz="1500" b="0" i="0" u="none" strike="noStrike" cap="none">
              <a:solidFill>
                <a:schemeClr val="accent5"/>
              </a:solidFill>
              <a:latin typeface="Encode Sans"/>
              <a:ea typeface="Encode Sans"/>
              <a:cs typeface="Encode Sans"/>
              <a:sym typeface="Encode Sans"/>
            </a:endParaRPr>
          </a:p>
        </p:txBody>
      </p:sp>
      <p:cxnSp>
        <p:nvCxnSpPr>
          <p:cNvPr id="328" name="Google Shape;328;g2e86233a22b_0_92"/>
          <p:cNvCxnSpPr/>
          <p:nvPr/>
        </p:nvCxnSpPr>
        <p:spPr>
          <a:xfrm>
            <a:off x="3652300" y="517252"/>
            <a:ext cx="30000" cy="1967100"/>
          </a:xfrm>
          <a:prstGeom prst="straightConnector1">
            <a:avLst/>
          </a:prstGeom>
          <a:noFill/>
          <a:ln w="38100" cap="flat" cmpd="sng">
            <a:solidFill>
              <a:srgbClr val="E72276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329" name="Google Shape;329;g2e86233a22b_0_92"/>
          <p:cNvSpPr/>
          <p:nvPr/>
        </p:nvSpPr>
        <p:spPr>
          <a:xfrm>
            <a:off x="3559900" y="2883500"/>
            <a:ext cx="5430000" cy="1363500"/>
          </a:xfrm>
          <a:prstGeom prst="rect">
            <a:avLst/>
          </a:prstGeom>
          <a:solidFill>
            <a:srgbClr val="085E7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1143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lang="es-ES" sz="1400" b="0" i="0" u="none" strike="noStrike" cap="none">
                <a:solidFill>
                  <a:schemeClr val="lt1"/>
                </a:solidFill>
                <a:latin typeface="Encode Sans"/>
                <a:ea typeface="Encode Sans"/>
                <a:cs typeface="Encode Sans"/>
                <a:sym typeface="Encode Sans"/>
              </a:rPr>
              <a:t>Tasa: hasta </a:t>
            </a:r>
            <a:r>
              <a:rPr lang="es-ES" sz="1400" b="1" i="0" u="none" strike="noStrike" cap="none">
                <a:solidFill>
                  <a:schemeClr val="lt1"/>
                </a:solidFill>
                <a:latin typeface="Encode Sans"/>
                <a:ea typeface="Encode Sans"/>
                <a:cs typeface="Encode Sans"/>
                <a:sym typeface="Encode Sans"/>
              </a:rPr>
              <a:t>55% de subsidio sobre la TNA aplicable</a:t>
            </a:r>
            <a:endParaRPr sz="1400" b="1" i="0" u="none" strike="noStrike" cap="none">
              <a:solidFill>
                <a:schemeClr val="lt1"/>
              </a:solidFill>
              <a:latin typeface="Encode Sans"/>
              <a:ea typeface="Encode Sans"/>
              <a:cs typeface="Encode Sans"/>
              <a:sym typeface="Encode Sans"/>
            </a:endParaRPr>
          </a:p>
          <a:p>
            <a:pPr marL="1143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lang="es-ES" sz="1400" b="0" i="0" u="none" strike="noStrike" cap="none">
                <a:solidFill>
                  <a:srgbClr val="FFFFFF"/>
                </a:solidFill>
                <a:latin typeface="Encode Sans"/>
                <a:ea typeface="Encode Sans"/>
                <a:cs typeface="Encode Sans"/>
                <a:sym typeface="Encode Sans"/>
              </a:rPr>
              <a:t>Monto: </a:t>
            </a:r>
            <a:r>
              <a:rPr lang="es-ES" sz="1400" b="1" i="0" u="none" strike="noStrike" cap="none">
                <a:solidFill>
                  <a:srgbClr val="FFFFFF"/>
                </a:solidFill>
                <a:latin typeface="Encode Sans"/>
                <a:ea typeface="Encode Sans"/>
                <a:cs typeface="Encode Sans"/>
                <a:sym typeface="Encode Sans"/>
              </a:rPr>
              <a:t>hasta 1</a:t>
            </a:r>
            <a:r>
              <a:rPr lang="es-ES" b="1">
                <a:solidFill>
                  <a:srgbClr val="FFFFFF"/>
                </a:solidFill>
                <a:latin typeface="Encode Sans"/>
                <a:ea typeface="Encode Sans"/>
                <a:cs typeface="Encode Sans"/>
                <a:sym typeface="Encode Sans"/>
              </a:rPr>
              <a:t>7</a:t>
            </a:r>
            <a:r>
              <a:rPr lang="es-ES" sz="1400" b="1" i="0" u="none" strike="noStrike" cap="none">
                <a:solidFill>
                  <a:srgbClr val="FFFFFF"/>
                </a:solidFill>
                <a:latin typeface="Encode Sans"/>
                <a:ea typeface="Encode Sans"/>
                <a:cs typeface="Encode Sans"/>
                <a:sym typeface="Encode Sans"/>
              </a:rPr>
              <a:t> millones </a:t>
            </a:r>
            <a:r>
              <a:rPr lang="es-ES" sz="1200" b="0" i="0" u="none" strike="noStrike" cap="none">
                <a:solidFill>
                  <a:srgbClr val="FFFFFF"/>
                </a:solidFill>
                <a:latin typeface="Encode Sans"/>
                <a:ea typeface="Encode Sans"/>
                <a:cs typeface="Encode Sans"/>
                <a:sym typeface="Encode Sans"/>
              </a:rPr>
              <a:t>(aumenta todos los meses)</a:t>
            </a:r>
            <a:endParaRPr sz="1200" b="0" i="0" u="none" strike="noStrike" cap="none">
              <a:solidFill>
                <a:srgbClr val="FFFFFF"/>
              </a:solidFill>
              <a:latin typeface="Encode Sans"/>
              <a:ea typeface="Encode Sans"/>
              <a:cs typeface="Encode Sans"/>
              <a:sym typeface="Encode Sans"/>
            </a:endParaRPr>
          </a:p>
          <a:p>
            <a:pPr marL="1143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lang="es-ES" sz="1400" b="0" i="0" u="none" strike="noStrike" cap="none">
                <a:solidFill>
                  <a:srgbClr val="FFFFFF"/>
                </a:solidFill>
                <a:latin typeface="Encode Sans"/>
                <a:ea typeface="Encode Sans"/>
                <a:cs typeface="Encode Sans"/>
                <a:sym typeface="Encode Sans"/>
              </a:rPr>
              <a:t>Período de gracia:  </a:t>
            </a:r>
            <a:r>
              <a:rPr lang="es-ES" sz="1400" b="1" i="0" u="none" strike="noStrike" cap="none">
                <a:solidFill>
                  <a:srgbClr val="FFFFFF"/>
                </a:solidFill>
                <a:latin typeface="Encode Sans"/>
                <a:ea typeface="Encode Sans"/>
                <a:cs typeface="Encode Sans"/>
                <a:sym typeface="Encode Sans"/>
              </a:rPr>
              <a:t>3 meses sólo para el capital</a:t>
            </a:r>
            <a:endParaRPr sz="1400" b="1" i="0" u="none" strike="noStrike" cap="none">
              <a:solidFill>
                <a:srgbClr val="FFFFFF"/>
              </a:solidFill>
              <a:latin typeface="Encode Sans"/>
              <a:ea typeface="Encode Sans"/>
              <a:cs typeface="Encode Sans"/>
              <a:sym typeface="Encode Sans"/>
            </a:endParaRPr>
          </a:p>
          <a:p>
            <a:pPr marL="1143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lang="es-ES" sz="1400" b="0" i="0" u="none" strike="noStrike" cap="none">
                <a:solidFill>
                  <a:srgbClr val="FFFFFF"/>
                </a:solidFill>
                <a:latin typeface="Encode Sans"/>
                <a:ea typeface="Encode Sans"/>
                <a:cs typeface="Encode Sans"/>
                <a:sym typeface="Encode Sans"/>
              </a:rPr>
              <a:t>Plazo de devolución: </a:t>
            </a:r>
            <a:r>
              <a:rPr lang="es-ES" sz="1400" b="1" i="0" u="none" strike="noStrike" cap="none">
                <a:solidFill>
                  <a:srgbClr val="FFFFFF"/>
                </a:solidFill>
                <a:latin typeface="Encode Sans"/>
                <a:ea typeface="Encode Sans"/>
                <a:cs typeface="Encode Sans"/>
                <a:sym typeface="Encode Sans"/>
              </a:rPr>
              <a:t>12 </a:t>
            </a:r>
            <a:r>
              <a:rPr lang="es-ES" sz="1400" b="1" i="0" u="none" strike="noStrike" cap="none">
                <a:solidFill>
                  <a:srgbClr val="FFFFFF"/>
                </a:solidFill>
                <a:latin typeface="Encode Sans"/>
                <a:ea typeface="Encode Sans"/>
                <a:cs typeface="Encode Sans"/>
                <a:sym typeface="Encode Sans"/>
                <a:extLst>
                  <a:ext uri="http://customooxmlschemas.google.com/">
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4"/>
                  </a:ext>
                </a:extLst>
              </a:rPr>
              <a:t>meses</a:t>
            </a:r>
            <a:endParaRPr sz="1400" b="1" i="0" u="none" strike="noStrike" cap="none">
              <a:solidFill>
                <a:srgbClr val="FFFFFF"/>
              </a:solidFill>
              <a:latin typeface="Encode Sans"/>
              <a:ea typeface="Encode Sans"/>
              <a:cs typeface="Encode Sans"/>
              <a:sym typeface="Encode Sans"/>
            </a:endParaRPr>
          </a:p>
          <a:p>
            <a:pPr marL="1143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lang="es-ES" sz="1400" b="1" i="0" u="none" strike="noStrike" cap="none">
                <a:solidFill>
                  <a:srgbClr val="FFFFFF"/>
                </a:solidFill>
                <a:latin typeface="Encode Sans"/>
                <a:ea typeface="Encode Sans"/>
                <a:cs typeface="Encode Sans"/>
                <a:sym typeface="Encode Sans"/>
              </a:rPr>
              <a:t>Garantías a satisfacción del Banco</a:t>
            </a:r>
            <a:endParaRPr sz="1400" b="1" i="0" u="none" strike="noStrike" cap="none">
              <a:solidFill>
                <a:srgbClr val="FFFFFF"/>
              </a:solidFill>
              <a:latin typeface="Encode Sans"/>
              <a:ea typeface="Encode Sans"/>
              <a:cs typeface="Encode Sans"/>
              <a:sym typeface="Encode Sans"/>
            </a:endParaRPr>
          </a:p>
        </p:txBody>
      </p:sp>
      <p:pic>
        <p:nvPicPr>
          <p:cNvPr id="330" name="Google Shape;330;g2e86233a22b_0_9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775375" y="1737199"/>
            <a:ext cx="644220" cy="599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31" name="Google Shape;331;g2e86233a22b_0_9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775388" y="535825"/>
            <a:ext cx="644207" cy="599537"/>
          </a:xfrm>
          <a:prstGeom prst="rect">
            <a:avLst/>
          </a:prstGeom>
          <a:noFill/>
          <a:ln>
            <a:noFill/>
          </a:ln>
        </p:spPr>
      </p:pic>
      <p:pic>
        <p:nvPicPr>
          <p:cNvPr id="332" name="Google Shape;332;g2e86233a22b_0_92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7643691" y="176627"/>
            <a:ext cx="1104591" cy="460855"/>
          </a:xfrm>
          <a:prstGeom prst="rect">
            <a:avLst/>
          </a:prstGeom>
          <a:noFill/>
          <a:ln>
            <a:noFill/>
          </a:ln>
        </p:spPr>
      </p:pic>
      <p:sp>
        <p:nvSpPr>
          <p:cNvPr id="333" name="Google Shape;333;g2e86233a22b_0_92"/>
          <p:cNvSpPr txBox="1"/>
          <p:nvPr/>
        </p:nvSpPr>
        <p:spPr>
          <a:xfrm>
            <a:off x="3407498" y="4350950"/>
            <a:ext cx="5837700" cy="7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lang="es-ES" sz="1500" b="0" i="0" u="none" strike="noStrike" cap="none">
                <a:solidFill>
                  <a:schemeClr val="accent5"/>
                </a:solidFill>
                <a:latin typeface="Encode Sans ExtraBold"/>
                <a:ea typeface="Encode Sans ExtraBold"/>
                <a:cs typeface="Encode Sans ExtraBold"/>
                <a:sym typeface="Encode Sans ExtraBold"/>
              </a:rPr>
              <a:t>Más información: </a:t>
            </a:r>
            <a:r>
              <a:rPr lang="es-ES" sz="1100" b="0" i="0" u="none" strike="noStrike" cap="none">
                <a:solidFill>
                  <a:srgbClr val="595959"/>
                </a:solidFill>
                <a:latin typeface="Encode Sans ExtraBold"/>
                <a:ea typeface="Encode Sans ExtraBold"/>
                <a:cs typeface="Encode Sans ExtraBold"/>
                <a:sym typeface="Encode Sans ExtraBold"/>
              </a:rPr>
              <a:t>https://www.gba.gob.ar/produccion/creditos_impulso_comercio_bonaerense</a:t>
            </a:r>
            <a:endParaRPr sz="1100" b="0" i="0" u="none" strike="noStrike" cap="none">
              <a:solidFill>
                <a:srgbClr val="595959"/>
              </a:solidFill>
              <a:latin typeface="Encode Sans ExtraBold"/>
              <a:ea typeface="Encode Sans ExtraBold"/>
              <a:cs typeface="Encode Sans ExtraBold"/>
              <a:sym typeface="Encode Sans ExtraBold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" name="Google Shape;348;g2e86233a22b_0_19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3424248" cy="5145074"/>
          </a:xfrm>
          <a:prstGeom prst="rect">
            <a:avLst/>
          </a:prstGeom>
          <a:noFill/>
          <a:ln>
            <a:noFill/>
          </a:ln>
        </p:spPr>
      </p:pic>
      <p:sp>
        <p:nvSpPr>
          <p:cNvPr id="349" name="Google Shape;349;g2e86233a22b_0_194"/>
          <p:cNvSpPr txBox="1"/>
          <p:nvPr/>
        </p:nvSpPr>
        <p:spPr>
          <a:xfrm>
            <a:off x="300275" y="1305750"/>
            <a:ext cx="3000000" cy="129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s-ES" sz="2400" b="1" i="0" u="none" strike="noStrike" cap="none">
                <a:solidFill>
                  <a:schemeClr val="lt1"/>
                </a:solidFill>
                <a:latin typeface="Encode Sans"/>
                <a:ea typeface="Encode Sans"/>
                <a:cs typeface="Encode Sans"/>
                <a:sym typeface="Encode Sans"/>
              </a:rPr>
              <a:t>ASISTENCIA TÉCNICA </a:t>
            </a:r>
            <a:endParaRPr sz="2400" b="1" i="0" u="none" strike="noStrike" cap="none">
              <a:solidFill>
                <a:schemeClr val="lt1"/>
              </a:solidFill>
              <a:latin typeface="Encode Sans"/>
              <a:ea typeface="Encode Sans"/>
              <a:cs typeface="Encode Sans"/>
              <a:sym typeface="Encode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s-ES" sz="2400" b="1" i="0" u="none" strike="noStrike" cap="none">
                <a:solidFill>
                  <a:schemeClr val="lt1"/>
                </a:solidFill>
                <a:latin typeface="Encode Sans"/>
                <a:ea typeface="Encode Sans"/>
                <a:cs typeface="Encode Sans"/>
                <a:sym typeface="Encode Sans"/>
              </a:rPr>
              <a:t>PBA Exporta</a:t>
            </a:r>
            <a:endParaRPr sz="2400" b="1" i="0" u="none" strike="noStrike" cap="none">
              <a:solidFill>
                <a:schemeClr val="lt1"/>
              </a:solidFill>
              <a:latin typeface="Encode Sans"/>
              <a:ea typeface="Encode Sans"/>
              <a:cs typeface="Encode Sans"/>
              <a:sym typeface="Encode Sans"/>
            </a:endParaRPr>
          </a:p>
        </p:txBody>
      </p:sp>
      <p:sp>
        <p:nvSpPr>
          <p:cNvPr id="350" name="Google Shape;350;g2e86233a22b_0_194"/>
          <p:cNvSpPr txBox="1"/>
          <p:nvPr/>
        </p:nvSpPr>
        <p:spPr>
          <a:xfrm>
            <a:off x="4243075" y="947475"/>
            <a:ext cx="4317300" cy="169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s-ES" sz="1600" b="0" i="0" u="none" strike="noStrike" cap="none">
                <a:solidFill>
                  <a:schemeClr val="accent5"/>
                </a:solidFill>
                <a:latin typeface="Encode Sans ExtraBold"/>
                <a:ea typeface="Encode Sans ExtraBold"/>
                <a:cs typeface="Encode Sans ExtraBold"/>
                <a:sym typeface="Encode Sans ExtraBold"/>
              </a:rPr>
              <a:t>Destinatarios</a:t>
            </a:r>
            <a:endParaRPr sz="1300" b="0" i="0" u="none" strike="noStrike" cap="none">
              <a:solidFill>
                <a:schemeClr val="accent5"/>
              </a:solidFill>
              <a:latin typeface="Encode Sans ExtraBold"/>
              <a:ea typeface="Encode Sans ExtraBold"/>
              <a:cs typeface="Encode Sans ExtraBold"/>
              <a:sym typeface="Encode Sans ExtraBold"/>
            </a:endParaRPr>
          </a:p>
          <a:p>
            <a:pPr marL="0" marR="0" lvl="0" indent="0" algn="just" rtl="0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ES" sz="1200" b="0" i="0" u="none" strike="noStrike" cap="none">
                <a:solidFill>
                  <a:srgbClr val="595959"/>
                </a:solidFill>
                <a:latin typeface="Encode Sans"/>
                <a:ea typeface="Encode Sans"/>
                <a:cs typeface="Encode Sans"/>
                <a:sym typeface="Encode Sans"/>
              </a:rPr>
              <a:t>PyMEs con potencial</a:t>
            </a:r>
            <a:r>
              <a:rPr lang="es-ES" sz="1200" b="1" i="0" u="none" strike="noStrike" cap="none">
                <a:solidFill>
                  <a:srgbClr val="595959"/>
                </a:solidFill>
                <a:latin typeface="Encode Sans"/>
                <a:ea typeface="Encode Sans"/>
                <a:cs typeface="Encode Sans"/>
                <a:sym typeface="Encode Sans"/>
              </a:rPr>
              <a:t> </a:t>
            </a:r>
            <a:r>
              <a:rPr lang="es-ES" sz="1200" b="0" i="0" u="none" strike="noStrike" cap="none">
                <a:solidFill>
                  <a:srgbClr val="595959"/>
                </a:solidFill>
                <a:latin typeface="Encode Sans"/>
                <a:ea typeface="Encode Sans"/>
                <a:cs typeface="Encode Sans"/>
                <a:sym typeface="Encode Sans"/>
              </a:rPr>
              <a:t>exportador, que </a:t>
            </a:r>
            <a:r>
              <a:rPr lang="es-ES" sz="1200">
                <a:solidFill>
                  <a:srgbClr val="595959"/>
                </a:solidFill>
                <a:latin typeface="Encode Sans"/>
                <a:ea typeface="Encode Sans"/>
                <a:cs typeface="Encode Sans"/>
                <a:sym typeface="Encode Sans"/>
              </a:rPr>
              <a:t>aún</a:t>
            </a:r>
            <a:r>
              <a:rPr lang="es-ES" sz="1200" b="0" i="0" u="none" strike="noStrike" cap="none">
                <a:solidFill>
                  <a:srgbClr val="595959"/>
                </a:solidFill>
                <a:latin typeface="Encode Sans"/>
                <a:ea typeface="Encode Sans"/>
                <a:cs typeface="Encode Sans"/>
                <a:sym typeface="Encode Sans"/>
              </a:rPr>
              <a:t> no exporten o  que exporten de manera eventual, o que ya siendo exportadoras, deseen fortalecer su proceso de internacionalización.</a:t>
            </a:r>
            <a:endParaRPr sz="1200" b="0" i="0" u="none" strike="noStrike" cap="none">
              <a:solidFill>
                <a:srgbClr val="595959"/>
              </a:solidFill>
              <a:latin typeface="Encode Sans"/>
              <a:ea typeface="Encode Sans"/>
              <a:cs typeface="Encode Sans"/>
              <a:sym typeface="Encode Sans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200" b="0" i="0" u="none" strike="noStrike" cap="none">
              <a:solidFill>
                <a:srgbClr val="595959"/>
              </a:solidFill>
              <a:latin typeface="Encode Sans"/>
              <a:ea typeface="Encode Sans"/>
              <a:cs typeface="Encode Sans"/>
              <a:sym typeface="Encode Sans"/>
            </a:endParaRPr>
          </a:p>
        </p:txBody>
      </p:sp>
      <p:sp>
        <p:nvSpPr>
          <p:cNvPr id="351" name="Google Shape;351;g2e86233a22b_0_194"/>
          <p:cNvSpPr/>
          <p:nvPr/>
        </p:nvSpPr>
        <p:spPr>
          <a:xfrm>
            <a:off x="4309750" y="2506000"/>
            <a:ext cx="4132200" cy="1123800"/>
          </a:xfrm>
          <a:prstGeom prst="rect">
            <a:avLst/>
          </a:prstGeom>
          <a:solidFill>
            <a:srgbClr val="085E7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457200" marR="0" lvl="0" indent="0" algn="l" rtl="0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sz="1200" b="1" i="0" u="none" strike="noStrike" cap="none">
              <a:solidFill>
                <a:srgbClr val="FFFFFF"/>
              </a:solidFill>
              <a:latin typeface="Encode Sans"/>
              <a:ea typeface="Encode Sans"/>
              <a:cs typeface="Encode Sans"/>
              <a:sym typeface="Encode Sans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s-ES" sz="1200" b="1" i="0" u="none" strike="noStrike" cap="none">
                <a:solidFill>
                  <a:srgbClr val="FFFFFF"/>
                </a:solidFill>
                <a:latin typeface="Encode Sans"/>
                <a:ea typeface="Encode Sans"/>
                <a:cs typeface="Encode Sans"/>
                <a:sym typeface="Encode Sans"/>
              </a:rPr>
              <a:t>Finalidad:</a:t>
            </a:r>
            <a:r>
              <a:rPr lang="es-ES" sz="1200" b="0" i="0" u="none" strike="noStrike" cap="none">
                <a:solidFill>
                  <a:schemeClr val="lt1"/>
                </a:solidFill>
                <a:latin typeface="Encode Sans"/>
                <a:ea typeface="Encode Sans"/>
                <a:cs typeface="Encode Sans"/>
                <a:sym typeface="Encode Sans"/>
              </a:rPr>
              <a:t> asistencia gratuita por parte de un experto en comercio exterior quien elaborará un plan estratégico de exportación adaptado a las características de la empresa.  </a:t>
            </a:r>
            <a:endParaRPr sz="1200" b="0" i="0" u="none" strike="noStrike" cap="none">
              <a:solidFill>
                <a:schemeClr val="lt1"/>
              </a:solidFill>
              <a:latin typeface="Encode Sans"/>
              <a:ea typeface="Encode Sans"/>
              <a:cs typeface="Encode Sans"/>
              <a:sym typeface="Encode Sans"/>
            </a:endParaRPr>
          </a:p>
          <a:p>
            <a:pPr marL="1143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endParaRPr sz="1200" b="0" i="0" u="none" strike="noStrike" cap="none">
              <a:solidFill>
                <a:srgbClr val="FFFFFF"/>
              </a:solidFill>
              <a:latin typeface="Encode Sans"/>
              <a:ea typeface="Encode Sans"/>
              <a:cs typeface="Encode Sans"/>
              <a:sym typeface="Encode Sans"/>
            </a:endParaRPr>
          </a:p>
        </p:txBody>
      </p:sp>
      <p:sp>
        <p:nvSpPr>
          <p:cNvPr id="352" name="Google Shape;352;g2e86233a22b_0_194"/>
          <p:cNvSpPr txBox="1"/>
          <p:nvPr/>
        </p:nvSpPr>
        <p:spPr>
          <a:xfrm>
            <a:off x="316349" y="2218298"/>
            <a:ext cx="2690400" cy="195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endParaRPr sz="1200" b="1" i="0" u="none" strike="noStrike" cap="none">
              <a:solidFill>
                <a:schemeClr val="lt1"/>
              </a:solidFill>
              <a:latin typeface="Encode Sans"/>
              <a:ea typeface="Encode Sans"/>
              <a:cs typeface="Encode Sans"/>
              <a:sym typeface="Encode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endParaRPr sz="1200" b="0" i="0" u="none" strike="noStrike" cap="none">
              <a:solidFill>
                <a:schemeClr val="lt1"/>
              </a:solidFill>
              <a:latin typeface="Encode Sans"/>
              <a:ea typeface="Encode Sans"/>
              <a:cs typeface="Encode Sans"/>
              <a:sym typeface="Encode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es-ES" sz="1200" b="1">
                <a:solidFill>
                  <a:schemeClr val="lt1"/>
                </a:solidFill>
                <a:latin typeface="Encode Sans"/>
                <a:ea typeface="Encode Sans"/>
                <a:cs typeface="Encode Sans"/>
                <a:sym typeface="Encode Sans"/>
              </a:rPr>
              <a:t>P</a:t>
            </a:r>
            <a:r>
              <a:rPr lang="es-ES" sz="1200" b="1" i="0" u="none" strike="noStrike" cap="none">
                <a:solidFill>
                  <a:schemeClr val="lt1"/>
                </a:solidFill>
                <a:latin typeface="Encode Sans"/>
                <a:ea typeface="Encode Sans"/>
                <a:cs typeface="Encode Sans"/>
                <a:sym typeface="Encode Sans"/>
              </a:rPr>
              <a:t>ara empresas que buscan exportar por primera vez</a:t>
            </a:r>
            <a:r>
              <a:rPr lang="es-ES" sz="1200" b="1">
                <a:solidFill>
                  <a:schemeClr val="lt1"/>
                </a:solidFill>
                <a:latin typeface="Encode Sans"/>
                <a:ea typeface="Encode Sans"/>
                <a:cs typeface="Encode Sans"/>
                <a:sym typeface="Encode Sans"/>
              </a:rPr>
              <a:t>, consolidar su estrategia de exportación o </a:t>
            </a:r>
            <a:r>
              <a:rPr lang="es-ES" sz="1200" b="1" i="0" u="none" strike="noStrike" cap="none">
                <a:solidFill>
                  <a:schemeClr val="lt1"/>
                </a:solidFill>
                <a:latin typeface="Encode Sans"/>
                <a:ea typeface="Encode Sans"/>
                <a:cs typeface="Encode Sans"/>
                <a:sym typeface="Encode Sans"/>
              </a:rPr>
              <a:t> abrir nuevos mercados</a:t>
            </a:r>
            <a:endParaRPr sz="1200" b="1" i="0" u="none" strike="noStrike" cap="none">
              <a:solidFill>
                <a:schemeClr val="lt1"/>
              </a:solidFill>
              <a:latin typeface="Encode Sans"/>
              <a:ea typeface="Encode Sans"/>
              <a:cs typeface="Encode Sans"/>
              <a:sym typeface="Encode Sans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 b="0" i="0" u="none" strike="noStrike" cap="none">
              <a:solidFill>
                <a:schemeClr val="dk1"/>
              </a:solidFill>
              <a:latin typeface="Encode Sans"/>
              <a:ea typeface="Encode Sans"/>
              <a:cs typeface="Encode Sans"/>
              <a:sym typeface="Encode Sans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100" b="1" i="0" u="none" strike="noStrike" cap="none">
              <a:solidFill>
                <a:schemeClr val="lt1"/>
              </a:solidFill>
              <a:latin typeface="Encode Sans"/>
              <a:ea typeface="Encode Sans"/>
              <a:cs typeface="Encode Sans"/>
              <a:sym typeface="Encode Sans"/>
            </a:endParaRPr>
          </a:p>
        </p:txBody>
      </p:sp>
      <p:sp>
        <p:nvSpPr>
          <p:cNvPr id="353" name="Google Shape;353;g2e86233a22b_0_194"/>
          <p:cNvSpPr/>
          <p:nvPr/>
        </p:nvSpPr>
        <p:spPr>
          <a:xfrm>
            <a:off x="4309750" y="3955475"/>
            <a:ext cx="4716300" cy="7938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lang="es-ES" sz="1400" b="1" i="0" u="none" strike="noStrike" cap="none">
                <a:solidFill>
                  <a:srgbClr val="E62076"/>
                </a:solidFill>
                <a:latin typeface="Encode Sans"/>
                <a:ea typeface="Encode Sans"/>
                <a:cs typeface="Encode Sans"/>
                <a:sym typeface="Encode Sans"/>
              </a:rPr>
              <a:t>Contacto</a:t>
            </a:r>
            <a:br>
              <a:rPr lang="es-ES" sz="1400" b="1" i="0" u="none" strike="noStrike" cap="none">
                <a:solidFill>
                  <a:srgbClr val="E62076"/>
                </a:solidFill>
                <a:latin typeface="Encode Sans"/>
                <a:ea typeface="Encode Sans"/>
                <a:cs typeface="Encode Sans"/>
                <a:sym typeface="Encode Sans"/>
              </a:rPr>
            </a:br>
            <a:r>
              <a:rPr lang="es-ES" sz="1200" b="1" i="0" u="none" strike="noStrike" cap="none">
                <a:solidFill>
                  <a:srgbClr val="595959"/>
                </a:solidFill>
                <a:latin typeface="Encode Sans"/>
                <a:ea typeface="Encode Sans"/>
                <a:cs typeface="Encode Sans"/>
                <a:sym typeface="Encode Sans"/>
              </a:rPr>
              <a:t>inversionycomex.pba@gmail.com</a:t>
            </a:r>
            <a:endParaRPr sz="1200" b="1" i="0" u="none" strike="noStrike" cap="none">
              <a:solidFill>
                <a:srgbClr val="595959"/>
              </a:solidFill>
              <a:latin typeface="Encode Sans"/>
              <a:ea typeface="Encode Sans"/>
              <a:cs typeface="Encode Sans"/>
              <a:sym typeface="Encode Sans"/>
            </a:endParaRPr>
          </a:p>
        </p:txBody>
      </p:sp>
      <p:pic>
        <p:nvPicPr>
          <p:cNvPr id="354" name="Google Shape;354;g2e86233a22b_0_19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244200" y="129696"/>
            <a:ext cx="1781851" cy="9019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9" name="Google Shape;359;g21bae1f6399_1_1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3424248" cy="5145074"/>
          </a:xfrm>
          <a:prstGeom prst="rect">
            <a:avLst/>
          </a:prstGeom>
          <a:noFill/>
          <a:ln>
            <a:noFill/>
          </a:ln>
        </p:spPr>
      </p:pic>
      <p:sp>
        <p:nvSpPr>
          <p:cNvPr id="360" name="Google Shape;360;g21bae1f6399_1_12"/>
          <p:cNvSpPr txBox="1"/>
          <p:nvPr/>
        </p:nvSpPr>
        <p:spPr>
          <a:xfrm>
            <a:off x="399300" y="1177300"/>
            <a:ext cx="2819700" cy="193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s-ES" sz="1900" b="1" i="0" u="none" strike="noStrike" cap="none">
                <a:solidFill>
                  <a:schemeClr val="lt1"/>
                </a:solidFill>
                <a:latin typeface="Encode Sans"/>
                <a:ea typeface="Encode Sans"/>
                <a:cs typeface="Encode Sans"/>
                <a:sym typeface="Encode Sans"/>
              </a:rPr>
              <a:t>REGIONALES, MULTISECTORIALES, INTERNACIONALES Y DE PRODUCCIÓN BONAERENSE </a:t>
            </a:r>
            <a:endParaRPr sz="1900" b="1" i="0" u="none" strike="noStrike" cap="none">
              <a:solidFill>
                <a:schemeClr val="lt1"/>
              </a:solidFill>
              <a:latin typeface="Encode Sans"/>
              <a:ea typeface="Encode Sans"/>
              <a:cs typeface="Encode Sans"/>
              <a:sym typeface="Encode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endParaRPr sz="1900" b="1" i="0" u="none" strike="noStrike" cap="none">
              <a:solidFill>
                <a:schemeClr val="lt1"/>
              </a:solidFill>
              <a:latin typeface="Encode Sans"/>
              <a:ea typeface="Encode Sans"/>
              <a:cs typeface="Encode Sans"/>
              <a:sym typeface="Encode Sans"/>
            </a:endParaRPr>
          </a:p>
        </p:txBody>
      </p:sp>
      <p:sp>
        <p:nvSpPr>
          <p:cNvPr id="361" name="Google Shape;361;g21bae1f6399_1_12"/>
          <p:cNvSpPr txBox="1"/>
          <p:nvPr/>
        </p:nvSpPr>
        <p:spPr>
          <a:xfrm>
            <a:off x="4147100" y="487222"/>
            <a:ext cx="4494600" cy="401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s-ES" sz="1600" b="0" i="0" u="none" strike="noStrike" cap="none">
                <a:solidFill>
                  <a:schemeClr val="accent5"/>
                </a:solidFill>
                <a:latin typeface="Encode Sans ExtraBold"/>
                <a:ea typeface="Encode Sans ExtraBold"/>
                <a:cs typeface="Encode Sans ExtraBold"/>
                <a:sym typeface="Encode Sans ExtraBold"/>
              </a:rPr>
              <a:t>Destinatarios:</a:t>
            </a:r>
            <a:endParaRPr sz="1300" b="0" i="0" u="none" strike="noStrike" cap="none">
              <a:solidFill>
                <a:schemeClr val="accent5"/>
              </a:solidFill>
              <a:latin typeface="Encode Sans ExtraBold"/>
              <a:ea typeface="Encode Sans ExtraBold"/>
              <a:cs typeface="Encode Sans ExtraBold"/>
              <a:sym typeface="Encode Sans ExtraBold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ES" sz="1200" b="0" i="0" u="none" strike="noStrike" cap="none">
                <a:solidFill>
                  <a:srgbClr val="595959"/>
                </a:solidFill>
                <a:latin typeface="Encode Sans"/>
                <a:ea typeface="Encode Sans"/>
                <a:cs typeface="Encode Sans"/>
                <a:sym typeface="Encode Sans"/>
              </a:rPr>
              <a:t>Mipymes, grandes empresas y cooperativas de sectores industriales, comerciales y de servicios.</a:t>
            </a:r>
            <a:endParaRPr sz="1200" b="0" i="0" u="none" strike="noStrike" cap="none">
              <a:solidFill>
                <a:srgbClr val="595959"/>
              </a:solidFill>
              <a:latin typeface="Encode Sans"/>
              <a:ea typeface="Encode Sans"/>
              <a:cs typeface="Encode Sans"/>
              <a:sym typeface="Encode Sans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lang="es-ES" sz="1600" b="0" i="0" u="none" strike="noStrike" cap="none">
                <a:solidFill>
                  <a:schemeClr val="accent5"/>
                </a:solidFill>
                <a:latin typeface="Encode Sans ExtraBold"/>
                <a:ea typeface="Encode Sans ExtraBold"/>
                <a:cs typeface="Encode Sans ExtraBold"/>
                <a:sym typeface="Encode Sans ExtraBold"/>
              </a:rPr>
              <a:t>Funcionamiento:</a:t>
            </a:r>
            <a:endParaRPr sz="1300" b="0" i="0" u="none" strike="noStrike" cap="none">
              <a:solidFill>
                <a:schemeClr val="accent5"/>
              </a:solidFill>
              <a:latin typeface="Encode Sans ExtraBold"/>
              <a:ea typeface="Encode Sans ExtraBold"/>
              <a:cs typeface="Encode Sans ExtraBold"/>
              <a:sym typeface="Encode Sans ExtraBold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-ES" sz="1200" b="0" i="0" u="none" strike="noStrike" cap="none">
                <a:solidFill>
                  <a:srgbClr val="595959"/>
                </a:solidFill>
                <a:latin typeface="Encode Sans"/>
                <a:ea typeface="Encode Sans"/>
                <a:cs typeface="Encode Sans"/>
                <a:sym typeface="Encode Sans"/>
              </a:rPr>
              <a:t>Las empresas se inscriben, y luego seleccionan a las contrapartes con que quieren reunirse. El día de la Ronda se entregan agendas de entrevistas a cada empresa, para rotar en las mesas de reuniones.</a:t>
            </a:r>
            <a:endParaRPr sz="1200" b="0" i="0" u="none" strike="noStrike" cap="none">
              <a:solidFill>
                <a:srgbClr val="595959"/>
              </a:solidFill>
              <a:latin typeface="Encode Sans"/>
              <a:ea typeface="Encode Sans"/>
              <a:cs typeface="Encode Sans"/>
              <a:sym typeface="Encode Sans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rgbClr val="595959"/>
              </a:solidFill>
              <a:latin typeface="Encode Sans"/>
              <a:ea typeface="Encode Sans"/>
              <a:cs typeface="Encode Sans"/>
              <a:sym typeface="Encode Sans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rgbClr val="595959"/>
              </a:solidFill>
              <a:latin typeface="Encode Sans"/>
              <a:ea typeface="Encode Sans"/>
              <a:cs typeface="Encode Sans"/>
              <a:sym typeface="Encode Sans"/>
            </a:endParaRPr>
          </a:p>
          <a:p>
            <a:pPr marL="457200" marR="0" lvl="0" indent="0" algn="l" rtl="0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0" algn="l" rtl="0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rgbClr val="595959"/>
              </a:solidFill>
              <a:latin typeface="Encode Sans"/>
              <a:ea typeface="Encode Sans"/>
              <a:cs typeface="Encode Sans"/>
              <a:sym typeface="Encode Sans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endParaRPr sz="1000" b="1" i="0" u="none" strike="noStrike" cap="none">
              <a:solidFill>
                <a:srgbClr val="28809B"/>
              </a:solidFill>
              <a:latin typeface="Encode Sans"/>
              <a:ea typeface="Encode Sans"/>
              <a:cs typeface="Encode Sans"/>
              <a:sym typeface="Encode Sans"/>
            </a:endParaRPr>
          </a:p>
          <a:p>
            <a:pPr marL="457200" marR="0" lvl="0" indent="0" algn="l" rtl="0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rgbClr val="595959"/>
              </a:solidFill>
              <a:latin typeface="Encode Sans"/>
              <a:ea typeface="Encode Sans"/>
              <a:cs typeface="Encode Sans"/>
              <a:sym typeface="Encode Sans"/>
            </a:endParaRPr>
          </a:p>
        </p:txBody>
      </p:sp>
      <p:sp>
        <p:nvSpPr>
          <p:cNvPr id="362" name="Google Shape;362;g21bae1f6399_1_12"/>
          <p:cNvSpPr/>
          <p:nvPr/>
        </p:nvSpPr>
        <p:spPr>
          <a:xfrm>
            <a:off x="4146475" y="2857911"/>
            <a:ext cx="4093800" cy="1152000"/>
          </a:xfrm>
          <a:prstGeom prst="rect">
            <a:avLst/>
          </a:prstGeom>
          <a:solidFill>
            <a:srgbClr val="085E7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s-ES" sz="1200" b="1" i="0" u="none" strike="noStrike" cap="none">
                <a:solidFill>
                  <a:srgbClr val="FFFFFF"/>
                </a:solidFill>
                <a:latin typeface="Encode Sans"/>
                <a:ea typeface="Encode Sans"/>
                <a:cs typeface="Encode Sans"/>
                <a:sym typeface="Encode Sans"/>
              </a:rPr>
              <a:t>- 1 de cada 3 empresas concreta negocios gracias a las Rondas.</a:t>
            </a:r>
            <a:endParaRPr sz="1200" b="1" i="0" u="none" strike="noStrike" cap="none">
              <a:solidFill>
                <a:srgbClr val="FFFFFF"/>
              </a:solidFill>
              <a:latin typeface="Encode Sans"/>
              <a:ea typeface="Encode Sans"/>
              <a:cs typeface="Encode Sans"/>
              <a:sym typeface="Encode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s-ES" sz="1200" b="1" i="0" u="none" strike="noStrike" cap="none">
                <a:solidFill>
                  <a:srgbClr val="FFFFFF"/>
                </a:solidFill>
                <a:latin typeface="Encode Sans"/>
                <a:ea typeface="Encode Sans"/>
                <a:cs typeface="Encode Sans"/>
                <a:sym typeface="Encode Sans"/>
              </a:rPr>
              <a:t>- 95% de los participantes asegura haber sumado contactos de utilidad.</a:t>
            </a:r>
            <a:endParaRPr sz="1200" b="0" i="0" u="none" strike="noStrike" cap="none">
              <a:solidFill>
                <a:srgbClr val="FFFFFF"/>
              </a:solidFill>
              <a:latin typeface="Encode Sans"/>
              <a:ea typeface="Encode Sans"/>
              <a:cs typeface="Encode Sans"/>
              <a:sym typeface="Encode Sans"/>
            </a:endParaRPr>
          </a:p>
        </p:txBody>
      </p:sp>
      <p:sp>
        <p:nvSpPr>
          <p:cNvPr id="363" name="Google Shape;363;g21bae1f6399_1_12"/>
          <p:cNvSpPr txBox="1"/>
          <p:nvPr/>
        </p:nvSpPr>
        <p:spPr>
          <a:xfrm>
            <a:off x="395325" y="2457000"/>
            <a:ext cx="2465100" cy="255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endParaRPr sz="1200" b="1" i="0" u="none" strike="noStrike" cap="none">
              <a:solidFill>
                <a:schemeClr val="lt1"/>
              </a:solidFill>
              <a:latin typeface="Encode Sans"/>
              <a:ea typeface="Encode Sans"/>
              <a:cs typeface="Encode Sans"/>
              <a:sym typeface="Encode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endParaRPr sz="1200" b="1" i="0" u="none" strike="noStrike" cap="none">
              <a:solidFill>
                <a:schemeClr val="lt1"/>
              </a:solidFill>
              <a:latin typeface="Encode Sans"/>
              <a:ea typeface="Encode Sans"/>
              <a:cs typeface="Encode Sans"/>
              <a:sym typeface="Encode Sans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-ES" sz="1100" b="1" i="0" u="none" strike="noStrike" cap="none">
                <a:solidFill>
                  <a:schemeClr val="lt1"/>
                </a:solidFill>
                <a:latin typeface="Encode Sans"/>
                <a:ea typeface="Encode Sans"/>
                <a:cs typeface="Encode Sans"/>
                <a:sym typeface="Encode Sans"/>
              </a:rPr>
              <a:t>Herramienta para incentivar intercambios comerciales entre mipymes, grandes empresas y cooperativas.</a:t>
            </a:r>
            <a:endParaRPr sz="1100" b="1" i="0" u="none" strike="noStrike" cap="none">
              <a:solidFill>
                <a:schemeClr val="lt1"/>
              </a:solidFill>
              <a:latin typeface="Encode Sans"/>
              <a:ea typeface="Encode Sans"/>
              <a:cs typeface="Encode Sans"/>
              <a:sym typeface="Encode Sans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-ES" sz="1100" b="1" i="0" u="none" strike="noStrike" cap="none">
                <a:solidFill>
                  <a:schemeClr val="lt1"/>
                </a:solidFill>
                <a:latin typeface="Encode Sans"/>
                <a:ea typeface="Encode Sans"/>
                <a:cs typeface="Encode Sans"/>
                <a:sym typeface="Encode Sans"/>
              </a:rPr>
              <a:t>Organizadas junto a Municipios y otros actores regionales, posibilitan los contactos entre empresas para la concreción de negocios.</a:t>
            </a:r>
            <a:endParaRPr sz="1100" b="1" i="0" u="none" strike="noStrike" cap="none">
              <a:solidFill>
                <a:schemeClr val="lt1"/>
              </a:solidFill>
              <a:latin typeface="Encode Sans"/>
              <a:ea typeface="Encode Sans"/>
              <a:cs typeface="Encode Sans"/>
              <a:sym typeface="Encode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200" b="1" i="0" u="none" strike="noStrike" cap="none">
              <a:solidFill>
                <a:schemeClr val="lt1"/>
              </a:solidFill>
              <a:latin typeface="Encode Sans"/>
              <a:ea typeface="Encode Sans"/>
              <a:cs typeface="Encode Sans"/>
              <a:sym typeface="Encode Sans"/>
            </a:endParaRPr>
          </a:p>
        </p:txBody>
      </p:sp>
      <p:sp>
        <p:nvSpPr>
          <p:cNvPr id="364" name="Google Shape;364;g21bae1f6399_1_12"/>
          <p:cNvSpPr/>
          <p:nvPr/>
        </p:nvSpPr>
        <p:spPr>
          <a:xfrm>
            <a:off x="4147100" y="4037425"/>
            <a:ext cx="4698600" cy="7938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lang="es-ES" b="1">
                <a:solidFill>
                  <a:srgbClr val="E62076"/>
                </a:solidFill>
                <a:latin typeface="Encode Sans"/>
                <a:ea typeface="Encode Sans"/>
                <a:cs typeface="Encode Sans"/>
                <a:sym typeface="Encode Sans"/>
              </a:rPr>
              <a:t>Inscripción:</a:t>
            </a:r>
            <a:endParaRPr sz="1400" b="1" i="0" u="none" strike="noStrike" cap="none">
              <a:solidFill>
                <a:srgbClr val="E62076"/>
              </a:solidFill>
              <a:latin typeface="Encode Sans"/>
              <a:ea typeface="Encode Sans"/>
              <a:cs typeface="Encode Sans"/>
              <a:sym typeface="Encode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lang="es-ES" sz="1200" b="1" i="0" u="none" strike="noStrike" cap="none">
                <a:solidFill>
                  <a:srgbClr val="535353"/>
                </a:solidFill>
                <a:latin typeface="Encode Sans"/>
                <a:ea typeface="Encode Sans"/>
                <a:cs typeface="Encode Sans"/>
                <a:sym typeface="Encode Sans"/>
              </a:rPr>
              <a:t>https://www.gba.gob.ar/produccion/ronda_de_negocios</a:t>
            </a:r>
            <a:endParaRPr sz="1200" b="1" i="0" u="none" strike="noStrike" cap="none">
              <a:solidFill>
                <a:srgbClr val="535353"/>
              </a:solidFill>
              <a:latin typeface="Encode Sans"/>
              <a:ea typeface="Encode Sans"/>
              <a:cs typeface="Encode Sans"/>
              <a:sym typeface="Encode Sans"/>
            </a:endParaRPr>
          </a:p>
        </p:txBody>
      </p:sp>
      <p:pic>
        <p:nvPicPr>
          <p:cNvPr id="365" name="Google Shape;365;g21bae1f6399_1_1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39648" y="315555"/>
            <a:ext cx="2776474" cy="8215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7" name="Google Shape;277;g36cac849a70_0_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3424248" cy="5145074"/>
          </a:xfrm>
          <a:prstGeom prst="rect">
            <a:avLst/>
          </a:prstGeom>
          <a:noFill/>
          <a:ln>
            <a:noFill/>
          </a:ln>
        </p:spPr>
      </p:pic>
      <p:sp>
        <p:nvSpPr>
          <p:cNvPr id="278" name="Google Shape;278;g36cac849a70_0_1"/>
          <p:cNvSpPr txBox="1"/>
          <p:nvPr/>
        </p:nvSpPr>
        <p:spPr>
          <a:xfrm>
            <a:off x="161550" y="532375"/>
            <a:ext cx="3000000" cy="141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s-ES" sz="2000" b="1" i="0" u="none" strike="noStrike" cap="none">
                <a:solidFill>
                  <a:schemeClr val="lt1"/>
                </a:solidFill>
                <a:latin typeface="Encode Sans"/>
                <a:ea typeface="Encode Sans"/>
                <a:cs typeface="Encode Sans"/>
                <a:sym typeface="Encode Sans"/>
              </a:rPr>
              <a:t>Descuento de cheques (CPD) en el Mercado de Capitales con bonificación </a:t>
            </a:r>
            <a:r>
              <a:rPr lang="es-ES" sz="2000" b="1">
                <a:solidFill>
                  <a:schemeClr val="lt1"/>
                </a:solidFill>
                <a:latin typeface="Encode Sans"/>
                <a:ea typeface="Encode Sans"/>
                <a:cs typeface="Encode Sans"/>
                <a:sym typeface="Encode Sans"/>
              </a:rPr>
              <a:t>de</a:t>
            </a:r>
            <a:r>
              <a:rPr lang="es-ES" sz="2000" b="1" i="0" u="none" strike="noStrike" cap="none">
                <a:solidFill>
                  <a:schemeClr val="lt1"/>
                </a:solidFill>
                <a:latin typeface="Encode Sans"/>
                <a:ea typeface="Encode Sans"/>
                <a:cs typeface="Encode Sans"/>
                <a:sym typeface="Encode Sans"/>
              </a:rPr>
              <a:t> tasa.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9" name="Google Shape;279;g36cac849a70_0_1"/>
          <p:cNvSpPr txBox="1"/>
          <p:nvPr/>
        </p:nvSpPr>
        <p:spPr>
          <a:xfrm>
            <a:off x="3869675" y="270500"/>
            <a:ext cx="5136000" cy="2467800"/>
          </a:xfrm>
          <a:prstGeom prst="rect">
            <a:avLst/>
          </a:prstGeom>
          <a:noFill/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s-ES" sz="1400" b="1" i="0" u="none" strike="noStrike" cap="none">
                <a:solidFill>
                  <a:srgbClr val="28809B"/>
                </a:solidFill>
                <a:latin typeface="Encode Sans"/>
                <a:ea typeface="Encode Sans"/>
                <a:cs typeface="Encode Sans"/>
                <a:sym typeface="Encode Sans"/>
              </a:rPr>
              <a:t>Destinatarios</a:t>
            </a:r>
            <a:endParaRPr sz="1400" b="1" i="0" u="none" strike="noStrike" cap="none">
              <a:solidFill>
                <a:srgbClr val="595959"/>
              </a:solidFill>
              <a:latin typeface="Encode Sans"/>
              <a:ea typeface="Encode Sans"/>
              <a:cs typeface="Encode Sans"/>
              <a:sym typeface="Encode Sans"/>
            </a:endParaRPr>
          </a:p>
          <a:p>
            <a:pPr marL="457200" marR="0" lvl="0" indent="-304800" algn="l" rtl="0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Clr>
                <a:srgbClr val="595959"/>
              </a:buClr>
              <a:buSzPts val="1200"/>
              <a:buFont typeface="Encode Sans"/>
              <a:buChar char="●"/>
            </a:pPr>
            <a:r>
              <a:rPr lang="es-ES" sz="1200" b="0" i="0" u="none" strike="noStrike" cap="none">
                <a:solidFill>
                  <a:srgbClr val="595959"/>
                </a:solidFill>
                <a:latin typeface="Encode Sans"/>
                <a:ea typeface="Encode Sans"/>
                <a:cs typeface="Encode Sans"/>
                <a:sym typeface="Encode Sans"/>
              </a:rPr>
              <a:t>Micro, pequeñas y medianas empresas radicadas en la Provincia de Buenos Aires </a:t>
            </a:r>
            <a:endParaRPr sz="1200" b="0" i="0" u="none" strike="noStrike" cap="none">
              <a:solidFill>
                <a:srgbClr val="595959"/>
              </a:solidFill>
              <a:latin typeface="Encode Sans"/>
              <a:ea typeface="Encode Sans"/>
              <a:cs typeface="Encode Sans"/>
              <a:sym typeface="Encode Sans"/>
            </a:endParaRPr>
          </a:p>
          <a:p>
            <a:pPr marL="457200" marR="0" lvl="0" indent="-3048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200"/>
              <a:buFont typeface="Encode Sans"/>
              <a:buChar char="●"/>
            </a:pPr>
            <a:r>
              <a:rPr lang="es-ES" sz="1200" b="0" i="0" u="none" strike="noStrike" cap="none">
                <a:solidFill>
                  <a:srgbClr val="595959"/>
                </a:solidFill>
                <a:latin typeface="Encode Sans"/>
                <a:ea typeface="Encode Sans"/>
                <a:cs typeface="Encode Sans"/>
                <a:sym typeface="Encode Sans"/>
              </a:rPr>
              <a:t>De los sectores de Industria, agroindustria, servicios, comercio, construcción y minería. Excluidos agro, intermediación financiera y de seguros.</a:t>
            </a:r>
            <a:endParaRPr sz="1200" b="0" i="0" u="none" strike="noStrike" cap="none">
              <a:solidFill>
                <a:srgbClr val="595959"/>
              </a:solidFill>
              <a:latin typeface="Encode Sans"/>
              <a:ea typeface="Encode Sans"/>
              <a:cs typeface="Encode Sans"/>
              <a:sym typeface="Encode Sans"/>
            </a:endParaRPr>
          </a:p>
          <a:p>
            <a:pPr marL="457200" marR="0" lvl="0" indent="-3048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200"/>
              <a:buFont typeface="Encode Sans"/>
              <a:buChar char="●"/>
            </a:pPr>
            <a:r>
              <a:rPr lang="es-ES" sz="1200" b="0" i="0" u="none" strike="noStrike" cap="none">
                <a:solidFill>
                  <a:srgbClr val="595959"/>
                </a:solidFill>
                <a:latin typeface="Encode Sans"/>
                <a:ea typeface="Encode Sans"/>
                <a:cs typeface="Encode Sans"/>
                <a:sym typeface="Encode Sans"/>
              </a:rPr>
              <a:t>Que cuenten con certificado PyME y Certificado ActiBA. </a:t>
            </a:r>
            <a:endParaRPr sz="1100" b="0" i="0" u="none" strike="noStrike" cap="none">
              <a:solidFill>
                <a:srgbClr val="FF0000"/>
              </a:solidFill>
              <a:latin typeface="Encode Sans"/>
              <a:ea typeface="Encode Sans"/>
              <a:cs typeface="Encode Sans"/>
              <a:sym typeface="Encode Sans"/>
            </a:endParaRPr>
          </a:p>
          <a:p>
            <a:pPr marL="457200" marR="0" lvl="0" indent="0" algn="l" rtl="0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rgbClr val="595959"/>
              </a:solidFill>
              <a:latin typeface="Encode Sans"/>
              <a:ea typeface="Encode Sans"/>
              <a:cs typeface="Encode Sans"/>
              <a:sym typeface="Encode Sans"/>
            </a:endParaRPr>
          </a:p>
        </p:txBody>
      </p:sp>
      <p:sp>
        <p:nvSpPr>
          <p:cNvPr id="280" name="Google Shape;280;g36cac849a70_0_1"/>
          <p:cNvSpPr/>
          <p:nvPr/>
        </p:nvSpPr>
        <p:spPr>
          <a:xfrm>
            <a:off x="3782475" y="2551325"/>
            <a:ext cx="5136000" cy="1637100"/>
          </a:xfrm>
          <a:prstGeom prst="rect">
            <a:avLst/>
          </a:prstGeom>
          <a:solidFill>
            <a:srgbClr val="085E7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12065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lang="es-ES" sz="1200" b="1" i="0" u="none" strike="noStrike" cap="none">
                <a:solidFill>
                  <a:srgbClr val="FFFFFF"/>
                </a:solidFill>
                <a:latin typeface="Encode Sans"/>
                <a:ea typeface="Encode Sans"/>
                <a:cs typeface="Encode Sans"/>
                <a:sym typeface="Encode Sans"/>
              </a:rPr>
              <a:t>Monto:</a:t>
            </a:r>
            <a:r>
              <a:rPr lang="es-ES" sz="1200" b="0" i="0" u="none" strike="noStrike" cap="none">
                <a:solidFill>
                  <a:schemeClr val="lt1"/>
                </a:solidFill>
                <a:latin typeface="Encode Sans"/>
                <a:ea typeface="Encode Sans"/>
                <a:cs typeface="Encode Sans"/>
                <a:sym typeface="Encode Sans"/>
              </a:rPr>
              <a:t> Hasta 30 Millones por Pyme (cupo máximo). </a:t>
            </a:r>
            <a:endParaRPr sz="1200" b="0" i="0" u="none" strike="noStrike" cap="none">
              <a:solidFill>
                <a:schemeClr val="lt1"/>
              </a:solidFill>
              <a:latin typeface="Encode Sans"/>
              <a:ea typeface="Encode Sans"/>
              <a:cs typeface="Encode Sans"/>
              <a:sym typeface="Encode Sans"/>
            </a:endParaRPr>
          </a:p>
          <a:p>
            <a:pPr marL="12065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endParaRPr sz="1200" b="1" i="0" u="none" strike="noStrike" cap="none">
              <a:solidFill>
                <a:srgbClr val="FFFFFF"/>
              </a:solidFill>
              <a:latin typeface="Encode Sans"/>
              <a:ea typeface="Encode Sans"/>
              <a:cs typeface="Encode Sans"/>
              <a:sym typeface="Encode Sans"/>
            </a:endParaRPr>
          </a:p>
          <a:p>
            <a:pPr marL="12065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lang="es-ES" sz="1200" b="1" i="0" u="none" strike="noStrike" cap="none">
                <a:solidFill>
                  <a:srgbClr val="FFFFFF"/>
                </a:solidFill>
                <a:latin typeface="Encode Sans"/>
                <a:ea typeface="Encode Sans"/>
                <a:cs typeface="Encode Sans"/>
                <a:sym typeface="Encode Sans"/>
              </a:rPr>
              <a:t>Plazos y gracia: </a:t>
            </a:r>
            <a:r>
              <a:rPr lang="es-ES" sz="1200" b="0" i="0" u="none" strike="noStrike" cap="none">
                <a:solidFill>
                  <a:schemeClr val="lt1"/>
                </a:solidFill>
                <a:latin typeface="Encode Sans"/>
                <a:ea typeface="Encode Sans"/>
                <a:cs typeface="Encode Sans"/>
                <a:sym typeface="Encode Sans"/>
              </a:rPr>
              <a:t>Cheques propios o de 3ros avalados por FOGABA, hasta 360 días. Subsidio de tasa: 50% de la tasa de descuento, con tope de 30pp. (reintegro en 3 días).</a:t>
            </a:r>
            <a:endParaRPr sz="1200" b="0" i="0" u="none" strike="noStrike" cap="none">
              <a:solidFill>
                <a:schemeClr val="lt1"/>
              </a:solidFill>
              <a:latin typeface="Encode Sans"/>
              <a:ea typeface="Encode Sans"/>
              <a:cs typeface="Encode Sans"/>
              <a:sym typeface="Encode Sans"/>
            </a:endParaRPr>
          </a:p>
          <a:p>
            <a:pPr marL="12065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endParaRPr sz="1200" b="0" i="0" u="none" strike="noStrike" cap="none">
              <a:solidFill>
                <a:schemeClr val="lt1"/>
              </a:solidFill>
              <a:latin typeface="Encode Sans"/>
              <a:ea typeface="Encode Sans"/>
              <a:cs typeface="Encode Sans"/>
              <a:sym typeface="Encode Sans"/>
            </a:endParaRPr>
          </a:p>
          <a:p>
            <a:pPr marL="12065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lang="es-ES" sz="1200" b="1" i="0" u="none" strike="noStrike" cap="none">
                <a:solidFill>
                  <a:srgbClr val="FFFFFF"/>
                </a:solidFill>
                <a:latin typeface="Encode Sans"/>
                <a:ea typeface="Encode Sans"/>
                <a:cs typeface="Encode Sans"/>
                <a:sym typeface="Encode Sans"/>
              </a:rPr>
              <a:t>Garantías: </a:t>
            </a:r>
            <a:r>
              <a:rPr lang="es-ES" sz="1200" b="0" i="0" u="none" strike="noStrike" cap="none">
                <a:solidFill>
                  <a:schemeClr val="lt1"/>
                </a:solidFill>
                <a:latin typeface="Encode Sans"/>
                <a:ea typeface="Encode Sans"/>
                <a:cs typeface="Encode Sans"/>
                <a:sym typeface="Encode Sans"/>
              </a:rPr>
              <a:t>Avalista (Fogaba), Agente (Provincia Bursátil),  Bonifica (Mrio. de Producción).</a:t>
            </a:r>
            <a:endParaRPr sz="1200" b="0" i="0" u="none" strike="noStrike" cap="none">
              <a:solidFill>
                <a:srgbClr val="FFFFFF"/>
              </a:solidFill>
              <a:latin typeface="Encode Sans"/>
              <a:ea typeface="Encode Sans"/>
              <a:cs typeface="Encode Sans"/>
              <a:sym typeface="Encode Sans"/>
            </a:endParaRPr>
          </a:p>
        </p:txBody>
      </p:sp>
      <p:sp>
        <p:nvSpPr>
          <p:cNvPr id="281" name="Google Shape;281;g36cac849a70_0_1"/>
          <p:cNvSpPr txBox="1"/>
          <p:nvPr/>
        </p:nvSpPr>
        <p:spPr>
          <a:xfrm>
            <a:off x="219425" y="2353925"/>
            <a:ext cx="2678100" cy="203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es-ES" sz="1200" b="1" i="0" u="none" strike="noStrike" cap="none">
                <a:solidFill>
                  <a:schemeClr val="lt1"/>
                </a:solidFill>
                <a:latin typeface="Encode Sans"/>
                <a:ea typeface="Encode Sans"/>
                <a:cs typeface="Encode Sans"/>
                <a:sym typeface="Encode Sans"/>
              </a:rPr>
              <a:t>Objetivo: </a:t>
            </a:r>
            <a:endParaRPr sz="1200" b="1" i="0" u="none" strike="noStrike" cap="none">
              <a:solidFill>
                <a:schemeClr val="lt1"/>
              </a:solidFill>
              <a:latin typeface="Encode Sans"/>
              <a:ea typeface="Encode Sans"/>
              <a:cs typeface="Encode Sans"/>
              <a:sym typeface="Encode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endParaRPr sz="1200" b="1" i="0" u="none" strike="noStrike" cap="none">
              <a:solidFill>
                <a:schemeClr val="lt1"/>
              </a:solidFill>
              <a:latin typeface="Encode Sans"/>
              <a:ea typeface="Encode Sans"/>
              <a:cs typeface="Encode Sans"/>
              <a:sym typeface="Encode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es-ES" sz="1200" b="0" i="0" u="none" strike="noStrike" cap="none">
                <a:solidFill>
                  <a:schemeClr val="lt1"/>
                </a:solidFill>
                <a:latin typeface="Encode Sans"/>
                <a:ea typeface="Encode Sans"/>
                <a:cs typeface="Encode Sans"/>
                <a:sym typeface="Encode Sans"/>
              </a:rPr>
              <a:t>Acercar una </a:t>
            </a:r>
            <a:r>
              <a:rPr lang="es-ES" sz="1200" b="1" i="0" u="none" strike="noStrike" cap="none">
                <a:solidFill>
                  <a:schemeClr val="lt1"/>
                </a:solidFill>
                <a:latin typeface="Encode Sans"/>
                <a:ea typeface="Encode Sans"/>
                <a:cs typeface="Encode Sans"/>
                <a:sym typeface="Encode Sans"/>
              </a:rPr>
              <a:t>herramienta de financiamiento de capital de trabajo para PyMEs que operan o desean operar en el mercado de capitales mediante el descuento de cheques.</a:t>
            </a:r>
            <a:endParaRPr sz="1200" b="1" i="0" u="none" strike="noStrike" cap="none">
              <a:solidFill>
                <a:schemeClr val="lt1"/>
              </a:solidFill>
              <a:latin typeface="Encode Sans"/>
              <a:ea typeface="Encode Sans"/>
              <a:cs typeface="Encode Sans"/>
              <a:sym typeface="Encode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endParaRPr sz="1200" b="1" i="0" u="none" strike="noStrike" cap="none">
              <a:solidFill>
                <a:schemeClr val="lt1"/>
              </a:solidFill>
              <a:latin typeface="Encode Sans"/>
              <a:ea typeface="Encode Sans"/>
              <a:cs typeface="Encode Sans"/>
              <a:sym typeface="Encode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es-ES" sz="1200" b="1" i="0" u="none" strike="noStrike" cap="none">
                <a:solidFill>
                  <a:schemeClr val="lt1"/>
                </a:solidFill>
                <a:latin typeface="Encode Sans"/>
                <a:ea typeface="Encode Sans"/>
                <a:cs typeface="Encode Sans"/>
                <a:sym typeface="Encode Sans"/>
              </a:rPr>
              <a:t>VENTANILLA PERMANENTE</a:t>
            </a:r>
            <a:endParaRPr sz="1200" b="1" i="0" u="none" strike="noStrike" cap="none">
              <a:solidFill>
                <a:schemeClr val="lt1"/>
              </a:solidFill>
              <a:latin typeface="Encode Sans"/>
              <a:ea typeface="Encode Sans"/>
              <a:cs typeface="Encode Sans"/>
              <a:sym typeface="Encode Sans"/>
            </a:endParaRPr>
          </a:p>
        </p:txBody>
      </p:sp>
      <p:sp>
        <p:nvSpPr>
          <p:cNvPr id="282" name="Google Shape;282;g36cac849a70_0_1"/>
          <p:cNvSpPr/>
          <p:nvPr/>
        </p:nvSpPr>
        <p:spPr>
          <a:xfrm>
            <a:off x="3782475" y="4351275"/>
            <a:ext cx="5223300" cy="7938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lang="es-ES" sz="1400" b="1" i="0" u="none" strike="noStrike" cap="none">
                <a:solidFill>
                  <a:srgbClr val="E62076"/>
                </a:solidFill>
                <a:latin typeface="Encode Sans"/>
                <a:ea typeface="Encode Sans"/>
                <a:cs typeface="Encode Sans"/>
                <a:sym typeface="Encode Sans"/>
              </a:rPr>
              <a:t>Cómo participar?</a:t>
            </a:r>
            <a:r>
              <a:rPr lang="es-ES" sz="1400" b="0" i="0" u="none" strike="noStrike" cap="none">
                <a:solidFill>
                  <a:srgbClr val="E62076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s-ES" sz="1200" b="1" i="0" u="none" strike="noStrike" cap="none">
                <a:solidFill>
                  <a:srgbClr val="085E7E"/>
                </a:solidFill>
                <a:latin typeface="Encode Sans"/>
                <a:ea typeface="Encode Sans"/>
                <a:cs typeface="Encode Sans"/>
                <a:sym typeface="Encode Sans"/>
              </a:rPr>
              <a:t>https://www.gba.gob.ar/produccion/descuentoCPD</a:t>
            </a:r>
            <a:endParaRPr sz="1200" b="1" i="0" u="none" strike="noStrike" cap="none">
              <a:solidFill>
                <a:srgbClr val="085E7E"/>
              </a:solidFill>
              <a:latin typeface="Encode Sans"/>
              <a:ea typeface="Encode Sans"/>
              <a:cs typeface="Encode Sans"/>
              <a:sym typeface="Encode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lang="es-ES" sz="1200" b="1" i="0" u="none" strike="noStrike" cap="none">
                <a:solidFill>
                  <a:srgbClr val="085E7E"/>
                </a:solidFill>
                <a:latin typeface="Encode Sans"/>
                <a:ea typeface="Encode Sans"/>
                <a:cs typeface="Encode Sans"/>
                <a:sym typeface="Encode Sans"/>
              </a:rPr>
              <a:t>comercial@fogaba.com</a:t>
            </a:r>
            <a:endParaRPr sz="1200" b="1" i="0" u="none" strike="noStrike" cap="none">
              <a:solidFill>
                <a:srgbClr val="085E7E"/>
              </a:solidFill>
              <a:latin typeface="Encode Sans"/>
              <a:ea typeface="Encode Sans"/>
              <a:cs typeface="Encode Sans"/>
              <a:sym typeface="Encode San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8" name="Google Shape;388;g2153705c992_0_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4185600" cy="5145074"/>
          </a:xfrm>
          <a:prstGeom prst="rect">
            <a:avLst/>
          </a:prstGeom>
          <a:noFill/>
          <a:ln>
            <a:noFill/>
          </a:ln>
        </p:spPr>
      </p:pic>
      <p:pic>
        <p:nvPicPr>
          <p:cNvPr id="389" name="Google Shape;389;g2153705c992_0_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185600" y="0"/>
            <a:ext cx="4959974" cy="51450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90" name="Google Shape;390;g2153705c992_0_0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2289925" y="2975775"/>
            <a:ext cx="1497325" cy="1497325"/>
          </a:xfrm>
          <a:prstGeom prst="rect">
            <a:avLst/>
          </a:prstGeom>
          <a:gradFill>
            <a:gsLst>
              <a:gs pos="0">
                <a:srgbClr val="E72276"/>
              </a:gs>
              <a:gs pos="50000">
                <a:srgbClr val="085E7E"/>
              </a:gs>
              <a:gs pos="100000">
                <a:srgbClr val="00AEC3"/>
              </a:gs>
            </a:gsLst>
            <a:lin ang="5400012" scaled="0"/>
          </a:gradFill>
          <a:ln w="9525" cap="flat" cmpd="sng">
            <a:solidFill>
              <a:srgbClr val="F2F2F2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391" name="Google Shape;391;g2153705c992_0_0" descr="Logotipo, nombre de la empresa&#10;&#10;Descripción generada automáticamente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030186" y="447206"/>
            <a:ext cx="2125225" cy="1054245"/>
          </a:xfrm>
          <a:prstGeom prst="rect">
            <a:avLst/>
          </a:prstGeom>
          <a:noFill/>
          <a:ln>
            <a:noFill/>
          </a:ln>
        </p:spPr>
      </p:pic>
      <p:sp>
        <p:nvSpPr>
          <p:cNvPr id="392" name="Google Shape;392;g2153705c992_0_0"/>
          <p:cNvSpPr txBox="1"/>
          <p:nvPr/>
        </p:nvSpPr>
        <p:spPr>
          <a:xfrm>
            <a:off x="273599" y="1730938"/>
            <a:ext cx="3464100" cy="90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-ES" sz="1300" b="0" i="0" u="none" strike="noStrike" cap="none">
                <a:solidFill>
                  <a:schemeClr val="lt1"/>
                </a:solidFill>
                <a:latin typeface="Encode Sans"/>
                <a:ea typeface="Encode Sans"/>
                <a:cs typeface="Encode Sans"/>
                <a:sym typeface="Encode Sans"/>
              </a:rPr>
              <a:t>Con un solo clic 👉🏼 información sobre financiamiento, asesoramiento económico-financiero, y el detalle de nuestros productos.</a:t>
            </a:r>
            <a:r>
              <a:rPr lang="es-ES" sz="1400" b="0" i="0" u="none" strike="noStrike" cap="none">
                <a:solidFill>
                  <a:schemeClr val="lt1"/>
                </a:solidFill>
                <a:latin typeface="Encode Sans"/>
                <a:ea typeface="Encode Sans"/>
                <a:cs typeface="Encode Sans"/>
                <a:sym typeface="Encode Sans"/>
              </a:rPr>
              <a:t> </a:t>
            </a:r>
            <a:endParaRPr sz="1400" b="0" i="0" u="none" strike="noStrike" cap="none">
              <a:solidFill>
                <a:schemeClr val="lt1"/>
              </a:solidFill>
              <a:latin typeface="Encode Sans"/>
              <a:ea typeface="Encode Sans"/>
              <a:cs typeface="Encode Sans"/>
              <a:sym typeface="Encode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5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3" name="Google Shape;393;g2153705c992_0_0"/>
          <p:cNvSpPr txBox="1"/>
          <p:nvPr/>
        </p:nvSpPr>
        <p:spPr>
          <a:xfrm>
            <a:off x="273600" y="2864938"/>
            <a:ext cx="2064300" cy="141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-ES" sz="1300" b="0" i="0" u="none" strike="noStrike" cap="none">
                <a:solidFill>
                  <a:schemeClr val="lt1"/>
                </a:solidFill>
                <a:latin typeface="Encode Sans"/>
                <a:ea typeface="Encode Sans"/>
                <a:cs typeface="Encode Sans"/>
                <a:sym typeface="Encode Sans"/>
              </a:rPr>
              <a:t>comercial@fogaba.com</a:t>
            </a:r>
            <a:endParaRPr sz="1300" b="0" i="0" u="none" strike="noStrike" cap="none">
              <a:solidFill>
                <a:schemeClr val="lt1"/>
              </a:solidFill>
              <a:latin typeface="Encode Sans"/>
              <a:ea typeface="Encode Sans"/>
              <a:cs typeface="Encode Sans"/>
              <a:sym typeface="Encode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-ES" sz="1300" b="0" i="0" u="none" strike="noStrike" cap="none">
                <a:solidFill>
                  <a:schemeClr val="lt1"/>
                </a:solidFill>
                <a:latin typeface="Encode Sans"/>
                <a:ea typeface="Encode Sans"/>
                <a:cs typeface="Encode Sans"/>
                <a:sym typeface="Encode Sans"/>
              </a:rPr>
              <a:t>0011-7620-9206</a:t>
            </a:r>
            <a:endParaRPr sz="1300" b="0" i="0" u="none" strike="noStrike" cap="none">
              <a:solidFill>
                <a:schemeClr val="lt1"/>
              </a:solidFill>
              <a:latin typeface="Encode Sans"/>
              <a:ea typeface="Encode Sans"/>
              <a:cs typeface="Encode Sans"/>
              <a:sym typeface="Encode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-ES" sz="1300" b="0" i="0" u="none" strike="noStrike" cap="none">
                <a:solidFill>
                  <a:schemeClr val="lt1"/>
                </a:solidFill>
                <a:latin typeface="Encode Sans"/>
                <a:ea typeface="Encode Sans"/>
                <a:cs typeface="Encode Sans"/>
                <a:sym typeface="Encode Sans"/>
              </a:rPr>
              <a:t>0800-666-4222</a:t>
            </a:r>
            <a:endParaRPr sz="1300" b="0" i="0" u="none" strike="noStrike" cap="none">
              <a:solidFill>
                <a:schemeClr val="lt1"/>
              </a:solidFill>
              <a:latin typeface="Encode Sans"/>
              <a:ea typeface="Encode Sans"/>
              <a:cs typeface="Encode Sans"/>
              <a:sym typeface="Encode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-ES" sz="1300" b="0" i="0" u="none" strike="noStrike" cap="none">
                <a:solidFill>
                  <a:schemeClr val="lt1"/>
                </a:solidFill>
                <a:latin typeface="Encode Sans"/>
                <a:ea typeface="Encode Sans"/>
                <a:cs typeface="Encode Sans"/>
                <a:sym typeface="Encode Sans"/>
              </a:rPr>
              <a:t>www.fogaba.com.ar</a:t>
            </a:r>
            <a:endParaRPr sz="27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E72276"/>
            </a:gs>
            <a:gs pos="50000">
              <a:srgbClr val="3F739B"/>
            </a:gs>
            <a:gs pos="100000">
              <a:srgbClr val="13AABF"/>
            </a:gs>
          </a:gsLst>
          <a:lin ang="0" scaled="0"/>
        </a:gradFill>
        <a:effectLst/>
      </p:bgPr>
    </p:bg>
    <p:spTree>
      <p:nvGrpSpPr>
        <p:cNvPr id="1" name="Shape 4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4" name="Google Shape;434;g2e2f9960ed6_0_4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6798" cy="5145074"/>
          </a:xfrm>
          <a:prstGeom prst="rect">
            <a:avLst/>
          </a:prstGeom>
          <a:noFill/>
          <a:ln>
            <a:noFill/>
          </a:ln>
        </p:spPr>
      </p:pic>
      <p:pic>
        <p:nvPicPr>
          <p:cNvPr id="435" name="Google Shape;435;g2e2f9960ed6_0_4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216630" y="1883140"/>
            <a:ext cx="1737108" cy="609847"/>
          </a:xfrm>
          <a:prstGeom prst="rect">
            <a:avLst/>
          </a:prstGeom>
          <a:noFill/>
          <a:ln>
            <a:noFill/>
          </a:ln>
        </p:spPr>
      </p:pic>
      <p:pic>
        <p:nvPicPr>
          <p:cNvPr id="436" name="Google Shape;436;g2e2f9960ed6_0_46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147762" y="880291"/>
            <a:ext cx="1737124" cy="590359"/>
          </a:xfrm>
          <a:prstGeom prst="rect">
            <a:avLst/>
          </a:prstGeom>
          <a:noFill/>
          <a:ln>
            <a:noFill/>
          </a:ln>
        </p:spPr>
      </p:pic>
      <p:pic>
        <p:nvPicPr>
          <p:cNvPr id="437" name="Google Shape;437;g2e2f9960ed6_0_46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201325" y="880303"/>
            <a:ext cx="2129075" cy="484438"/>
          </a:xfrm>
          <a:prstGeom prst="rect">
            <a:avLst/>
          </a:prstGeom>
          <a:noFill/>
          <a:ln>
            <a:noFill/>
          </a:ln>
        </p:spPr>
      </p:pic>
      <p:pic>
        <p:nvPicPr>
          <p:cNvPr id="438" name="Google Shape;438;g2e2f9960ed6_0_46" descr="Logotipo, nombre de la empresa&#10;&#10;Descripción generada automáticamente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6529528" y="2800625"/>
            <a:ext cx="1247169" cy="618676"/>
          </a:xfrm>
          <a:prstGeom prst="rect">
            <a:avLst/>
          </a:prstGeom>
          <a:noFill/>
          <a:ln>
            <a:noFill/>
          </a:ln>
        </p:spPr>
      </p:pic>
      <p:pic>
        <p:nvPicPr>
          <p:cNvPr id="439" name="Google Shape;439;g2e2f9960ed6_0_46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3038114" y="1653261"/>
            <a:ext cx="1172532" cy="940166"/>
          </a:xfrm>
          <a:prstGeom prst="rect">
            <a:avLst/>
          </a:prstGeom>
          <a:noFill/>
          <a:ln>
            <a:noFill/>
          </a:ln>
        </p:spPr>
      </p:pic>
      <p:pic>
        <p:nvPicPr>
          <p:cNvPr id="440" name="Google Shape;440;g2e2f9960ed6_0_46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1423946" y="1873430"/>
            <a:ext cx="1526343" cy="541980"/>
          </a:xfrm>
          <a:prstGeom prst="rect">
            <a:avLst/>
          </a:prstGeom>
          <a:noFill/>
          <a:ln>
            <a:noFill/>
          </a:ln>
        </p:spPr>
      </p:pic>
      <p:pic>
        <p:nvPicPr>
          <p:cNvPr id="441" name="Google Shape;441;g2e2f9960ed6_0_46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3140975" y="2889817"/>
            <a:ext cx="1371400" cy="457858"/>
          </a:xfrm>
          <a:prstGeom prst="rect">
            <a:avLst/>
          </a:prstGeom>
          <a:noFill/>
          <a:ln>
            <a:noFill/>
          </a:ln>
        </p:spPr>
      </p:pic>
      <p:pic>
        <p:nvPicPr>
          <p:cNvPr id="442" name="Google Shape;442;g2e2f9960ed6_0_46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5953431" y="1871147"/>
            <a:ext cx="1931443" cy="717688"/>
          </a:xfrm>
          <a:prstGeom prst="rect">
            <a:avLst/>
          </a:prstGeom>
          <a:noFill/>
          <a:ln>
            <a:noFill/>
          </a:ln>
        </p:spPr>
      </p:pic>
      <p:pic>
        <p:nvPicPr>
          <p:cNvPr id="443" name="Google Shape;443;g2e2f9960ed6_0_46"/>
          <p:cNvPicPr preferRelativeResize="0"/>
          <p:nvPr/>
        </p:nvPicPr>
        <p:blipFill rotWithShape="1">
          <a:blip r:embed="rId12">
            <a:alphaModFix/>
          </a:blip>
          <a:srcRect/>
          <a:stretch/>
        </p:blipFill>
        <p:spPr>
          <a:xfrm>
            <a:off x="4633225" y="2800549"/>
            <a:ext cx="1931448" cy="571510"/>
          </a:xfrm>
          <a:prstGeom prst="rect">
            <a:avLst/>
          </a:prstGeom>
          <a:noFill/>
          <a:ln>
            <a:noFill/>
          </a:ln>
        </p:spPr>
      </p:pic>
      <p:pic>
        <p:nvPicPr>
          <p:cNvPr id="444" name="Google Shape;444;g2e2f9960ed6_0_46"/>
          <p:cNvPicPr preferRelativeResize="0"/>
          <p:nvPr/>
        </p:nvPicPr>
        <p:blipFill rotWithShape="1">
          <a:blip r:embed="rId13">
            <a:alphaModFix/>
          </a:blip>
          <a:srcRect t="15389" b="-15390"/>
          <a:stretch/>
        </p:blipFill>
        <p:spPr>
          <a:xfrm>
            <a:off x="1267901" y="2924121"/>
            <a:ext cx="1934484" cy="618680"/>
          </a:xfrm>
          <a:prstGeom prst="rect">
            <a:avLst/>
          </a:prstGeom>
          <a:noFill/>
          <a:ln>
            <a:noFill/>
          </a:ln>
        </p:spPr>
      </p:pic>
      <p:sp>
        <p:nvSpPr>
          <p:cNvPr id="445" name="Google Shape;445;g2e2f9960ed6_0_46"/>
          <p:cNvSpPr txBox="1"/>
          <p:nvPr/>
        </p:nvSpPr>
        <p:spPr>
          <a:xfrm>
            <a:off x="470700" y="309725"/>
            <a:ext cx="377100" cy="47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700">
              <a:solidFill>
                <a:srgbClr val="13AAB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46" name="Google Shape;446;g2e2f9960ed6_0_46"/>
          <p:cNvPicPr preferRelativeResize="0"/>
          <p:nvPr/>
        </p:nvPicPr>
        <p:blipFill>
          <a:blip r:embed="rId14">
            <a:alphaModFix/>
          </a:blip>
          <a:stretch>
            <a:fillRect/>
          </a:stretch>
        </p:blipFill>
        <p:spPr>
          <a:xfrm>
            <a:off x="2217050" y="3992225"/>
            <a:ext cx="4711475" cy="107665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447" name="Google Shape;447;g2e2f9960ed6_0_46"/>
          <p:cNvCxnSpPr/>
          <p:nvPr/>
        </p:nvCxnSpPr>
        <p:spPr>
          <a:xfrm>
            <a:off x="-96475" y="3926275"/>
            <a:ext cx="9252900" cy="0"/>
          </a:xfrm>
          <a:prstGeom prst="straightConnector1">
            <a:avLst/>
          </a:prstGeom>
          <a:noFill/>
          <a:ln w="28575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448" name="Google Shape;448;g2e2f9960ed6_0_46"/>
          <p:cNvPicPr preferRelativeResize="0"/>
          <p:nvPr/>
        </p:nvPicPr>
        <p:blipFill rotWithShape="1">
          <a:blip r:embed="rId15">
            <a:alphaModFix/>
          </a:blip>
          <a:srcRect l="6664" r="7009"/>
          <a:stretch/>
        </p:blipFill>
        <p:spPr>
          <a:xfrm>
            <a:off x="3375063" y="660325"/>
            <a:ext cx="2728023" cy="9990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g2030d55552f_2_82"/>
          <p:cNvSpPr txBox="1"/>
          <p:nvPr/>
        </p:nvSpPr>
        <p:spPr>
          <a:xfrm>
            <a:off x="-131816" y="1428081"/>
            <a:ext cx="4426200" cy="119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t" anchorCtr="0">
            <a:spAutoFit/>
          </a:bodyPr>
          <a:lstStyle/>
          <a:p>
            <a:pPr marL="34290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es-ES" sz="3200" b="0" i="0" u="none" strike="noStrike" cap="none">
                <a:solidFill>
                  <a:schemeClr val="lt1"/>
                </a:solidFill>
                <a:latin typeface="Encode Sans Black"/>
                <a:ea typeface="Encode Sans Black"/>
                <a:cs typeface="Encode Sans Black"/>
                <a:sym typeface="Encode Sans Black"/>
              </a:rPr>
              <a:t>Fortalecimiento de emprendimientos</a:t>
            </a:r>
            <a:endParaRPr sz="3000" b="0" i="0" u="none" strike="noStrike" cap="none">
              <a:solidFill>
                <a:schemeClr val="lt1"/>
              </a:solidFill>
              <a:latin typeface="Encode Sans Black"/>
              <a:ea typeface="Encode Sans Black"/>
              <a:cs typeface="Encode Sans Black"/>
              <a:sym typeface="Encode Sans Black"/>
            </a:endParaRPr>
          </a:p>
        </p:txBody>
      </p:sp>
      <p:sp>
        <p:nvSpPr>
          <p:cNvPr id="104" name="Google Shape;104;g2030d55552f_2_82"/>
          <p:cNvSpPr txBox="1"/>
          <p:nvPr/>
        </p:nvSpPr>
        <p:spPr>
          <a:xfrm>
            <a:off x="3682700" y="322525"/>
            <a:ext cx="5463000" cy="398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t" anchorCtr="0">
            <a:spAutoFit/>
          </a:bodyPr>
          <a:lstStyle/>
          <a:p>
            <a:pPr marL="0" marR="0" lvl="0" indent="0" algn="just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rPr lang="es-ES" sz="1900" b="0" i="0" u="none" strike="noStrike" cap="none">
                <a:solidFill>
                  <a:schemeClr val="accent5"/>
                </a:solidFill>
                <a:latin typeface="Encode Sans ExtraBold"/>
                <a:ea typeface="Encode Sans ExtraBold"/>
                <a:cs typeface="Encode Sans ExtraBold"/>
                <a:sym typeface="Encode Sans ExtraBold"/>
              </a:rPr>
              <a:t>Oferta de cursos</a:t>
            </a:r>
            <a:endParaRPr sz="1900">
              <a:solidFill>
                <a:schemeClr val="accent5"/>
              </a:solidFill>
              <a:latin typeface="Encode Sans ExtraBold"/>
              <a:ea typeface="Encode Sans ExtraBold"/>
              <a:cs typeface="Encode Sans ExtraBold"/>
              <a:sym typeface="Encode Sans ExtraBold"/>
            </a:endParaRPr>
          </a:p>
          <a:p>
            <a:pPr marL="457200" marR="0" lvl="0" indent="-323850" algn="just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787878"/>
              </a:buClr>
              <a:buSzPts val="1500"/>
              <a:buFont typeface="Encode Sans"/>
              <a:buChar char="●"/>
            </a:pPr>
            <a:r>
              <a:rPr lang="es-ES" sz="1500" b="1">
                <a:solidFill>
                  <a:srgbClr val="787878"/>
                </a:solidFill>
                <a:latin typeface="Encode Sans"/>
                <a:ea typeface="Encode Sans"/>
                <a:cs typeface="Encode Sans"/>
                <a:sym typeface="Encode Sans"/>
              </a:rPr>
              <a:t>ADMINISTRACIÓN Y MODELO DE NEGOCIOS</a:t>
            </a:r>
            <a:endParaRPr sz="1500" b="1">
              <a:solidFill>
                <a:srgbClr val="787878"/>
              </a:solidFill>
              <a:latin typeface="Encode Sans"/>
              <a:ea typeface="Encode Sans"/>
              <a:cs typeface="Encode Sans"/>
              <a:sym typeface="Encode Sans"/>
            </a:endParaRPr>
          </a:p>
          <a:p>
            <a:pPr marL="457200" marR="0" lvl="0" indent="-323850" algn="just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787878"/>
              </a:buClr>
              <a:buSzPts val="1500"/>
              <a:buFont typeface="Encode Sans"/>
              <a:buChar char="●"/>
            </a:pPr>
            <a:r>
              <a:rPr lang="es-ES" sz="1500" b="1">
                <a:solidFill>
                  <a:srgbClr val="787878"/>
                </a:solidFill>
                <a:latin typeface="Encode Sans"/>
                <a:ea typeface="Encode Sans"/>
                <a:cs typeface="Encode Sans"/>
                <a:sym typeface="Encode Sans"/>
              </a:rPr>
              <a:t>GESTIÓN PRODUCTIVA</a:t>
            </a:r>
            <a:endParaRPr sz="1500" b="1">
              <a:solidFill>
                <a:srgbClr val="787878"/>
              </a:solidFill>
              <a:latin typeface="Encode Sans"/>
              <a:ea typeface="Encode Sans"/>
              <a:cs typeface="Encode Sans"/>
              <a:sym typeface="Encode Sans"/>
            </a:endParaRPr>
          </a:p>
          <a:p>
            <a:pPr marL="457200" marR="0" lvl="0" indent="-323850" algn="just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787878"/>
              </a:buClr>
              <a:buSzPts val="1500"/>
              <a:buFont typeface="Encode Sans"/>
              <a:buChar char="●"/>
            </a:pPr>
            <a:r>
              <a:rPr lang="es-ES" sz="1500" b="1">
                <a:solidFill>
                  <a:srgbClr val="787878"/>
                </a:solidFill>
                <a:latin typeface="Encode Sans"/>
                <a:ea typeface="Encode Sans"/>
                <a:cs typeface="Encode Sans"/>
                <a:sym typeface="Encode Sans"/>
              </a:rPr>
              <a:t>MARCA </a:t>
            </a:r>
            <a:endParaRPr sz="1500" b="1">
              <a:solidFill>
                <a:srgbClr val="787878"/>
              </a:solidFill>
              <a:latin typeface="Encode Sans"/>
              <a:ea typeface="Encode Sans"/>
              <a:cs typeface="Encode Sans"/>
              <a:sym typeface="Encode Sans"/>
            </a:endParaRPr>
          </a:p>
          <a:p>
            <a:pPr marL="457200" marR="0" lvl="0" indent="-323850" algn="just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787878"/>
              </a:buClr>
              <a:buSzPts val="1500"/>
              <a:buFont typeface="Encode Sans"/>
              <a:buChar char="●"/>
            </a:pPr>
            <a:r>
              <a:rPr lang="es-ES" sz="1500" b="1" i="0" u="none" strike="noStrike" cap="none">
                <a:solidFill>
                  <a:srgbClr val="787878"/>
                </a:solidFill>
                <a:latin typeface="Encode Sans"/>
                <a:ea typeface="Encode Sans"/>
                <a:cs typeface="Encode Sans"/>
                <a:sym typeface="Encode Sans"/>
              </a:rPr>
              <a:t>ESTRATEGIA COMERCIAL</a:t>
            </a:r>
            <a:endParaRPr sz="1500" b="1" i="0" u="none" strike="noStrike" cap="none">
              <a:solidFill>
                <a:srgbClr val="787878"/>
              </a:solidFill>
              <a:latin typeface="Encode Sans"/>
              <a:ea typeface="Encode Sans"/>
              <a:cs typeface="Encode Sans"/>
              <a:sym typeface="Encode Sans"/>
            </a:endParaRPr>
          </a:p>
          <a:p>
            <a:pPr marL="457200" marR="0" lvl="0" indent="-323850" algn="just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787878"/>
              </a:buClr>
              <a:buSzPts val="1500"/>
              <a:buFont typeface="Encode Sans"/>
              <a:buChar char="●"/>
            </a:pPr>
            <a:r>
              <a:rPr lang="es-ES" sz="1500" b="1" i="0" u="none" strike="noStrike" cap="none">
                <a:solidFill>
                  <a:srgbClr val="787878"/>
                </a:solidFill>
                <a:latin typeface="Encode Sans"/>
                <a:ea typeface="Encode Sans"/>
                <a:cs typeface="Encode Sans"/>
                <a:sym typeface="Encode Sans"/>
              </a:rPr>
              <a:t>COMERCIO EXTERIOR</a:t>
            </a:r>
            <a:endParaRPr sz="1500" b="1" i="0" u="none" strike="noStrike" cap="none">
              <a:solidFill>
                <a:srgbClr val="787878"/>
              </a:solidFill>
              <a:latin typeface="Encode Sans"/>
              <a:ea typeface="Encode Sans"/>
              <a:cs typeface="Encode Sans"/>
              <a:sym typeface="Encode Sans"/>
            </a:endParaRPr>
          </a:p>
          <a:p>
            <a:pPr marL="457200" marR="0" lvl="0" indent="-323850" algn="just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787878"/>
              </a:buClr>
              <a:buSzPts val="1500"/>
              <a:buFont typeface="Encode Sans"/>
              <a:buChar char="●"/>
            </a:pPr>
            <a:r>
              <a:rPr lang="es-ES" sz="1500" b="1" i="0" u="none" strike="noStrike" cap="none">
                <a:solidFill>
                  <a:srgbClr val="787878"/>
                </a:solidFill>
                <a:latin typeface="Encode Sans"/>
                <a:ea typeface="Encode Sans"/>
                <a:cs typeface="Encode Sans"/>
                <a:sym typeface="Encode Sans"/>
              </a:rPr>
              <a:t>FORMULACIÓN DE PROYECTOS DE INVERSIÓN</a:t>
            </a:r>
            <a:endParaRPr sz="1500" b="1" i="0" u="none" strike="noStrike" cap="none">
              <a:solidFill>
                <a:srgbClr val="787878"/>
              </a:solidFill>
              <a:latin typeface="Encode Sans"/>
              <a:ea typeface="Encode Sans"/>
              <a:cs typeface="Encode Sans"/>
              <a:sym typeface="Encode Sans"/>
            </a:endParaRPr>
          </a:p>
          <a:p>
            <a:pPr marL="457200" marR="0" lvl="0" indent="-323850" algn="just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787878"/>
              </a:buClr>
              <a:buSzPts val="1500"/>
              <a:buFont typeface="Encode Sans"/>
              <a:buChar char="●"/>
            </a:pPr>
            <a:r>
              <a:rPr lang="es-ES" sz="1500" b="1" i="0" u="none" strike="noStrike" cap="none">
                <a:solidFill>
                  <a:srgbClr val="787878"/>
                </a:solidFill>
                <a:latin typeface="Encode Sans"/>
                <a:ea typeface="Encode Sans"/>
                <a:cs typeface="Encode Sans"/>
                <a:sym typeface="Encode Sans"/>
              </a:rPr>
              <a:t>TURISMO</a:t>
            </a:r>
            <a:endParaRPr sz="1500" b="1" i="0" u="none" strike="noStrike" cap="none">
              <a:solidFill>
                <a:srgbClr val="787878"/>
              </a:solidFill>
              <a:latin typeface="Encode Sans"/>
              <a:ea typeface="Encode Sans"/>
              <a:cs typeface="Encode Sans"/>
              <a:sym typeface="Encode Sans"/>
            </a:endParaRPr>
          </a:p>
          <a:p>
            <a:pPr marL="457200" marR="0" lvl="0" indent="-323850" algn="just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787878"/>
              </a:buClr>
              <a:buSzPts val="1500"/>
              <a:buFont typeface="Encode Sans"/>
              <a:buChar char="●"/>
            </a:pPr>
            <a:r>
              <a:rPr lang="es-ES" sz="1500" b="1" i="0" u="none" strike="noStrike" cap="none">
                <a:solidFill>
                  <a:srgbClr val="787878"/>
                </a:solidFill>
                <a:latin typeface="Encode Sans"/>
                <a:ea typeface="Encode Sans"/>
                <a:cs typeface="Encode Sans"/>
                <a:sym typeface="Encode Sans"/>
              </a:rPr>
              <a:t>MINERÍA</a:t>
            </a:r>
            <a:endParaRPr sz="1500" b="1" i="0" u="none" strike="noStrike" cap="none">
              <a:solidFill>
                <a:srgbClr val="787878"/>
              </a:solidFill>
              <a:latin typeface="Encode Sans"/>
              <a:ea typeface="Encode Sans"/>
              <a:cs typeface="Encode Sans"/>
              <a:sym typeface="Encode Sans"/>
            </a:endParaRPr>
          </a:p>
          <a:p>
            <a:pPr marL="457200" marR="0" lvl="0" indent="-323850" algn="just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787878"/>
              </a:buClr>
              <a:buSzPts val="1500"/>
              <a:buFont typeface="Encode Sans"/>
              <a:buChar char="●"/>
            </a:pPr>
            <a:r>
              <a:rPr lang="es-ES" sz="1500" b="1" i="0" u="none" strike="noStrike" cap="none">
                <a:solidFill>
                  <a:srgbClr val="787878"/>
                </a:solidFill>
                <a:latin typeface="Encode Sans"/>
                <a:ea typeface="Encode Sans"/>
                <a:cs typeface="Encode Sans"/>
                <a:sym typeface="Encode Sans"/>
              </a:rPr>
              <a:t>PUERTOS</a:t>
            </a:r>
            <a:endParaRPr sz="1300" b="1">
              <a:solidFill>
                <a:srgbClr val="787878"/>
              </a:solidFill>
              <a:latin typeface="Encode Sans"/>
              <a:ea typeface="Encode Sans"/>
              <a:cs typeface="Encode Sans"/>
              <a:sym typeface="Encode Sans"/>
            </a:endParaRPr>
          </a:p>
        </p:txBody>
      </p:sp>
      <p:pic>
        <p:nvPicPr>
          <p:cNvPr id="105" name="Google Shape;105;g2030d55552f_2_8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3424248" cy="5145074"/>
          </a:xfrm>
          <a:prstGeom prst="rect">
            <a:avLst/>
          </a:prstGeom>
          <a:noFill/>
          <a:ln>
            <a:noFill/>
          </a:ln>
        </p:spPr>
      </p:pic>
      <p:sp>
        <p:nvSpPr>
          <p:cNvPr id="106" name="Google Shape;106;g2030d55552f_2_82"/>
          <p:cNvSpPr txBox="1"/>
          <p:nvPr/>
        </p:nvSpPr>
        <p:spPr>
          <a:xfrm>
            <a:off x="-151227" y="1912457"/>
            <a:ext cx="3843000" cy="120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t" anchorCtr="0">
            <a:spAutoFit/>
          </a:bodyPr>
          <a:lstStyle/>
          <a:p>
            <a:pPr marL="34290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</a:pPr>
            <a:r>
              <a:rPr lang="es-ES" sz="2100">
                <a:solidFill>
                  <a:schemeClr val="lt1"/>
                </a:solidFill>
                <a:latin typeface="Encode Sans Black"/>
                <a:ea typeface="Encode Sans Black"/>
                <a:cs typeface="Encode Sans Black"/>
                <a:sym typeface="Encode Sans Black"/>
              </a:rPr>
              <a:t>Cursos de c</a:t>
            </a:r>
            <a:r>
              <a:rPr lang="es-ES" sz="2100" b="0" i="0" u="none" strike="noStrike" cap="none">
                <a:solidFill>
                  <a:schemeClr val="lt1"/>
                </a:solidFill>
                <a:latin typeface="Encode Sans Black"/>
                <a:ea typeface="Encode Sans Black"/>
                <a:cs typeface="Encode Sans Black"/>
                <a:sym typeface="Encode Sans Black"/>
              </a:rPr>
              <a:t>apacitación para la mejora de la competitividad</a:t>
            </a:r>
            <a:endParaRPr sz="2100" b="0" i="0" u="none" strike="noStrike" cap="none">
              <a:solidFill>
                <a:schemeClr val="lt1"/>
              </a:solidFill>
              <a:latin typeface="Encode Sans Black"/>
              <a:ea typeface="Encode Sans Black"/>
              <a:cs typeface="Encode Sans Black"/>
              <a:sym typeface="Encode Sans Black"/>
            </a:endParaRPr>
          </a:p>
        </p:txBody>
      </p:sp>
      <p:pic>
        <p:nvPicPr>
          <p:cNvPr id="107" name="Google Shape;107;g2030d55552f_2_8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107200" y="79250"/>
            <a:ext cx="798976" cy="798976"/>
          </a:xfrm>
          <a:prstGeom prst="rect">
            <a:avLst/>
          </a:prstGeom>
          <a:noFill/>
          <a:ln>
            <a:noFill/>
          </a:ln>
        </p:spPr>
      </p:pic>
      <p:sp>
        <p:nvSpPr>
          <p:cNvPr id="108" name="Google Shape;108;g2030d55552f_2_82"/>
          <p:cNvSpPr/>
          <p:nvPr/>
        </p:nvSpPr>
        <p:spPr>
          <a:xfrm>
            <a:off x="233825" y="3207050"/>
            <a:ext cx="2883600" cy="168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75" tIns="34275" rIns="34275" bIns="3427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-ES" sz="1300" b="1" i="0" u="none" strike="noStrike" cap="none">
                <a:solidFill>
                  <a:schemeClr val="lt1"/>
                </a:solidFill>
                <a:latin typeface="Encode Sans"/>
                <a:ea typeface="Encode Sans"/>
                <a:cs typeface="Encode Sans"/>
                <a:sym typeface="Encode Sans"/>
              </a:rPr>
              <a:t>Objetivo: </a:t>
            </a:r>
            <a:endParaRPr sz="1300" b="1" i="0" u="none" strike="noStrike" cap="none">
              <a:solidFill>
                <a:schemeClr val="lt1"/>
              </a:solidFill>
              <a:latin typeface="Encode Sans"/>
              <a:ea typeface="Encode Sans"/>
              <a:cs typeface="Encode Sans"/>
              <a:sym typeface="Encode Sans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-ES" sz="1200" b="0" i="0" u="none" strike="noStrike" cap="none">
                <a:solidFill>
                  <a:srgbClr val="FFFFFF"/>
                </a:solidFill>
                <a:latin typeface="Encode Sans"/>
                <a:ea typeface="Encode Sans"/>
                <a:cs typeface="Encode Sans"/>
                <a:sym typeface="Encode Sans"/>
              </a:rPr>
              <a:t>Promover el desarrollo productivo bonaerense a través de una amplia oferta de capacitación que busca </a:t>
            </a:r>
            <a:r>
              <a:rPr lang="es-ES" sz="1200" b="1" i="0" u="none" strike="noStrike" cap="none">
                <a:solidFill>
                  <a:srgbClr val="FFFFFF"/>
                </a:solidFill>
                <a:latin typeface="Encode Sans"/>
                <a:ea typeface="Encode Sans"/>
                <a:cs typeface="Encode Sans"/>
                <a:sym typeface="Encode Sans"/>
              </a:rPr>
              <a:t>potenciar la competitividad y el crecimiento </a:t>
            </a:r>
            <a:r>
              <a:rPr lang="es-ES" sz="1200" b="0" i="0" u="none" strike="noStrike" cap="none">
                <a:solidFill>
                  <a:srgbClr val="FFFFFF"/>
                </a:solidFill>
                <a:latin typeface="Encode Sans"/>
                <a:ea typeface="Encode Sans"/>
                <a:cs typeface="Encode Sans"/>
                <a:sym typeface="Encode Sans"/>
              </a:rPr>
              <a:t>de los sectores industrial, comercial, turístico, portuario, minero y científico. </a:t>
            </a:r>
            <a:endParaRPr sz="1200" b="0" i="0" u="none" strike="noStrike" cap="none">
              <a:solidFill>
                <a:srgbClr val="FFFFFF"/>
              </a:solidFill>
              <a:latin typeface="Encode Sans"/>
              <a:ea typeface="Encode Sans"/>
              <a:cs typeface="Encode Sans"/>
              <a:sym typeface="Encode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200" b="0" i="0" u="none" strike="noStrike" cap="none">
              <a:solidFill>
                <a:schemeClr val="lt1"/>
              </a:solidFill>
              <a:latin typeface="Encode Sans"/>
              <a:ea typeface="Encode Sans"/>
              <a:cs typeface="Encode Sans"/>
              <a:sym typeface="Encode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300" b="0" i="0" u="none" strike="noStrike" cap="none">
              <a:solidFill>
                <a:schemeClr val="lt1"/>
              </a:solidFill>
              <a:latin typeface="Encode Sans"/>
              <a:ea typeface="Encode Sans"/>
              <a:cs typeface="Encode Sans"/>
              <a:sym typeface="Encode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200" b="0" i="0" u="none" strike="noStrike" cap="none">
              <a:solidFill>
                <a:srgbClr val="0FB6CC"/>
              </a:solidFill>
              <a:latin typeface="Encode Sans"/>
              <a:ea typeface="Encode Sans"/>
              <a:cs typeface="Encode Sans"/>
              <a:sym typeface="Encode Sans"/>
            </a:endParaRPr>
          </a:p>
        </p:txBody>
      </p:sp>
      <p:sp>
        <p:nvSpPr>
          <p:cNvPr id="109" name="Google Shape;109;g2030d55552f_2_82"/>
          <p:cNvSpPr/>
          <p:nvPr/>
        </p:nvSpPr>
        <p:spPr>
          <a:xfrm>
            <a:off x="4106450" y="4462600"/>
            <a:ext cx="4615500" cy="4869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lang="es-ES" sz="1300" b="1">
                <a:solidFill>
                  <a:srgbClr val="E62076"/>
                </a:solidFill>
                <a:latin typeface="Encode Sans"/>
                <a:ea typeface="Encode Sans"/>
                <a:cs typeface="Encode Sans"/>
                <a:sym typeface="Encode Sans"/>
              </a:rPr>
              <a:t>¿</a:t>
            </a:r>
            <a:r>
              <a:rPr lang="es-ES" sz="1300" b="1" i="0" u="none" strike="noStrike" cap="none">
                <a:solidFill>
                  <a:srgbClr val="E62076"/>
                </a:solidFill>
                <a:latin typeface="Encode Sans"/>
                <a:ea typeface="Encode Sans"/>
                <a:cs typeface="Encode Sans"/>
                <a:sym typeface="Encode Sans"/>
              </a:rPr>
              <a:t>Cómo participar?</a:t>
            </a:r>
            <a:r>
              <a:rPr lang="es-ES" sz="1100" b="1" i="0" u="none" strike="noStrike" cap="none">
                <a:solidFill>
                  <a:srgbClr val="085E7E"/>
                </a:solidFill>
                <a:latin typeface="Encode Sans"/>
                <a:ea typeface="Encode Sans"/>
                <a:cs typeface="Encode Sans"/>
                <a:sym typeface="Encode Sans"/>
              </a:rPr>
              <a:t>  </a:t>
            </a:r>
            <a:r>
              <a:rPr lang="es-ES" sz="1000" b="1" i="0" strike="noStrike" cap="none">
                <a:solidFill>
                  <a:srgbClr val="085E7E"/>
                </a:solidFill>
                <a:latin typeface="Encode Sans"/>
                <a:ea typeface="Encode Sans"/>
                <a:cs typeface="Encode Sans"/>
                <a:sym typeface="Encode Sans"/>
              </a:rPr>
              <a:t>gba.gob.ar/produccion/escuela_productiva_bonaerense</a:t>
            </a:r>
            <a:endParaRPr sz="1000" b="1" i="0" u="none" strike="noStrike" cap="none">
              <a:solidFill>
                <a:srgbClr val="085E7E"/>
              </a:solidFill>
              <a:latin typeface="Encode Sans"/>
              <a:ea typeface="Encode Sans"/>
              <a:cs typeface="Encode Sans"/>
              <a:sym typeface="Encode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lang="es-ES" sz="1000" b="1" i="0" u="none" strike="noStrike" cap="none">
                <a:solidFill>
                  <a:srgbClr val="085E7E"/>
                </a:solidFill>
                <a:latin typeface="Encode Sans"/>
                <a:ea typeface="Encode Sans"/>
                <a:cs typeface="Encode Sans"/>
                <a:sym typeface="Encode Sans"/>
              </a:rPr>
              <a:t>epb@mp.gba.gov.ar</a:t>
            </a:r>
            <a:endParaRPr sz="1000" b="1" i="0" u="none" strike="noStrike" cap="none">
              <a:solidFill>
                <a:srgbClr val="085E7E"/>
              </a:solidFill>
              <a:latin typeface="Encode Sans"/>
              <a:ea typeface="Encode Sans"/>
              <a:cs typeface="Encode Sans"/>
              <a:sym typeface="Encode Sans"/>
            </a:endParaRPr>
          </a:p>
        </p:txBody>
      </p:sp>
      <p:pic>
        <p:nvPicPr>
          <p:cNvPr id="110" name="Google Shape;110;g2030d55552f_2_82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94850" y="440050"/>
            <a:ext cx="2226253" cy="13968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g36b0bb5480c_0_2"/>
          <p:cNvSpPr txBox="1"/>
          <p:nvPr/>
        </p:nvSpPr>
        <p:spPr>
          <a:xfrm>
            <a:off x="-131816" y="1428081"/>
            <a:ext cx="4426200" cy="119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t" anchorCtr="0">
            <a:spAutoFit/>
          </a:bodyPr>
          <a:lstStyle/>
          <a:p>
            <a:pPr marL="34290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es-ES" sz="3200" b="0" i="0" u="none" strike="noStrike" cap="none">
                <a:solidFill>
                  <a:schemeClr val="lt1"/>
                </a:solidFill>
                <a:latin typeface="Encode Sans Black"/>
                <a:ea typeface="Encode Sans Black"/>
                <a:cs typeface="Encode Sans Black"/>
                <a:sym typeface="Encode Sans Black"/>
              </a:rPr>
              <a:t>Fortalecimiento de emprendimientos</a:t>
            </a:r>
            <a:endParaRPr sz="3000" b="0" i="0" u="none" strike="noStrike" cap="none">
              <a:solidFill>
                <a:schemeClr val="lt1"/>
              </a:solidFill>
              <a:latin typeface="Encode Sans Black"/>
              <a:ea typeface="Encode Sans Black"/>
              <a:cs typeface="Encode Sans Black"/>
              <a:sym typeface="Encode Sans Black"/>
            </a:endParaRPr>
          </a:p>
        </p:txBody>
      </p:sp>
      <p:sp>
        <p:nvSpPr>
          <p:cNvPr id="116" name="Google Shape;116;g36b0bb5480c_0_2"/>
          <p:cNvSpPr txBox="1"/>
          <p:nvPr/>
        </p:nvSpPr>
        <p:spPr>
          <a:xfrm>
            <a:off x="3747775" y="411425"/>
            <a:ext cx="4698900" cy="403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t" anchorCtr="0">
            <a:spAutoFit/>
          </a:bodyPr>
          <a:lstStyle/>
          <a:p>
            <a:pPr marL="0" lvl="0" indent="0" algn="just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s-ES" sz="1900">
                <a:solidFill>
                  <a:schemeClr val="accent5"/>
                </a:solidFill>
                <a:latin typeface="Encode Sans ExtraBold"/>
                <a:ea typeface="Encode Sans ExtraBold"/>
                <a:cs typeface="Encode Sans ExtraBold"/>
                <a:sym typeface="Encode Sans ExtraBold"/>
              </a:rPr>
              <a:t>Curso de capacitación</a:t>
            </a:r>
            <a:endParaRPr sz="1900">
              <a:solidFill>
                <a:schemeClr val="accent5"/>
              </a:solidFill>
              <a:latin typeface="Encode Sans ExtraBold"/>
              <a:ea typeface="Encode Sans ExtraBold"/>
              <a:cs typeface="Encode Sans ExtraBold"/>
              <a:sym typeface="Encode Sans ExtraBold"/>
            </a:endParaRPr>
          </a:p>
          <a:p>
            <a:pPr marL="0" lvl="0" indent="0" algn="just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s-ES" sz="1200">
                <a:solidFill>
                  <a:srgbClr val="595959"/>
                </a:solidFill>
                <a:latin typeface="Encode Sans"/>
                <a:ea typeface="Encode Sans"/>
                <a:cs typeface="Encode Sans"/>
                <a:sym typeface="Encode Sans"/>
              </a:rPr>
              <a:t>Durante 4 encuentros se abordarán diferentes temas para potenciar las habilidades de gestión emprendedora.</a:t>
            </a:r>
            <a:endParaRPr sz="1200">
              <a:solidFill>
                <a:srgbClr val="595959"/>
              </a:solidFill>
              <a:latin typeface="Encode Sans"/>
              <a:ea typeface="Encode Sans"/>
              <a:cs typeface="Encode Sans"/>
              <a:sym typeface="Encode Sans"/>
            </a:endParaRPr>
          </a:p>
          <a:p>
            <a:pPr marL="0" lvl="0" indent="0" algn="just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s-ES">
                <a:solidFill>
                  <a:schemeClr val="accent5"/>
                </a:solidFill>
                <a:latin typeface="Encode Sans ExtraBold"/>
                <a:ea typeface="Encode Sans ExtraBold"/>
                <a:cs typeface="Encode Sans ExtraBold"/>
                <a:sym typeface="Encode Sans ExtraBold"/>
              </a:rPr>
              <a:t>Temas</a:t>
            </a:r>
            <a:endParaRPr>
              <a:solidFill>
                <a:schemeClr val="accent5"/>
              </a:solidFill>
              <a:latin typeface="Encode Sans ExtraBold"/>
              <a:ea typeface="Encode Sans ExtraBold"/>
              <a:cs typeface="Encode Sans ExtraBold"/>
              <a:sym typeface="Encode Sans ExtraBold"/>
            </a:endParaRPr>
          </a:p>
          <a:p>
            <a:pPr marL="457200" lvl="0" indent="-304800" algn="just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787878"/>
              </a:buClr>
              <a:buSzPts val="1200"/>
              <a:buFont typeface="Encode Sans"/>
              <a:buChar char="●"/>
            </a:pPr>
            <a:r>
              <a:rPr lang="es-ES" sz="1200">
                <a:solidFill>
                  <a:srgbClr val="595959"/>
                </a:solidFill>
                <a:latin typeface="Encode Sans"/>
                <a:ea typeface="Encode Sans"/>
                <a:cs typeface="Encode Sans"/>
                <a:sym typeface="Encode Sans"/>
              </a:rPr>
              <a:t>Planes de Negocios</a:t>
            </a:r>
            <a:endParaRPr sz="1200">
              <a:solidFill>
                <a:srgbClr val="595959"/>
              </a:solidFill>
              <a:latin typeface="Encode Sans"/>
              <a:ea typeface="Encode Sans"/>
              <a:cs typeface="Encode Sans"/>
              <a:sym typeface="Encode Sans"/>
            </a:endParaRPr>
          </a:p>
          <a:p>
            <a:pPr marL="457200" lvl="0" indent="-30480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787878"/>
              </a:buClr>
              <a:buSzPts val="1200"/>
              <a:buFont typeface="Encode Sans"/>
              <a:buChar char="●"/>
            </a:pPr>
            <a:r>
              <a:rPr lang="es-ES" sz="1200">
                <a:solidFill>
                  <a:srgbClr val="595959"/>
                </a:solidFill>
                <a:latin typeface="Encode Sans"/>
                <a:ea typeface="Encode Sans"/>
                <a:cs typeface="Encode Sans"/>
                <a:sym typeface="Encode Sans"/>
              </a:rPr>
              <a:t>Herramientas de gestión económica</a:t>
            </a:r>
            <a:endParaRPr sz="1200">
              <a:solidFill>
                <a:srgbClr val="595959"/>
              </a:solidFill>
              <a:latin typeface="Encode Sans"/>
              <a:ea typeface="Encode Sans"/>
              <a:cs typeface="Encode Sans"/>
              <a:sym typeface="Encode Sans"/>
            </a:endParaRPr>
          </a:p>
          <a:p>
            <a:pPr marL="457200" lvl="0" indent="-30480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787878"/>
              </a:buClr>
              <a:buSzPts val="1200"/>
              <a:buFont typeface="Encode Sans"/>
              <a:buChar char="●"/>
            </a:pPr>
            <a:r>
              <a:rPr lang="es-ES" sz="1200">
                <a:solidFill>
                  <a:srgbClr val="595959"/>
                </a:solidFill>
                <a:latin typeface="Encode Sans"/>
                <a:ea typeface="Encode Sans"/>
                <a:cs typeface="Encode Sans"/>
                <a:sym typeface="Encode Sans"/>
              </a:rPr>
              <a:t>Administración y formalización</a:t>
            </a:r>
            <a:endParaRPr sz="1200">
              <a:solidFill>
                <a:srgbClr val="595959"/>
              </a:solidFill>
              <a:latin typeface="Encode Sans"/>
              <a:ea typeface="Encode Sans"/>
              <a:cs typeface="Encode Sans"/>
              <a:sym typeface="Encode Sans"/>
            </a:endParaRPr>
          </a:p>
          <a:p>
            <a:pPr marL="457200" lvl="0" indent="-30480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787878"/>
              </a:buClr>
              <a:buSzPts val="1200"/>
              <a:buFont typeface="Encode Sans"/>
              <a:buChar char="●"/>
            </a:pPr>
            <a:r>
              <a:rPr lang="es-ES" sz="1200">
                <a:solidFill>
                  <a:srgbClr val="595959"/>
                </a:solidFill>
                <a:latin typeface="Encode Sans"/>
                <a:ea typeface="Encode Sans"/>
                <a:cs typeface="Encode Sans"/>
                <a:sym typeface="Encode Sans"/>
              </a:rPr>
              <a:t>Estrategias de comercialización</a:t>
            </a:r>
            <a:endParaRPr sz="1200">
              <a:solidFill>
                <a:srgbClr val="595959"/>
              </a:solidFill>
              <a:latin typeface="Encode Sans"/>
              <a:ea typeface="Encode Sans"/>
              <a:cs typeface="Encode Sans"/>
              <a:sym typeface="Encode Sans"/>
            </a:endParaRPr>
          </a:p>
          <a:p>
            <a:pPr marL="45720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rgbClr val="595959"/>
              </a:solidFill>
              <a:latin typeface="Encode Sans"/>
              <a:ea typeface="Encode Sans"/>
              <a:cs typeface="Encode Sans"/>
              <a:sym typeface="Encode Sans"/>
            </a:endParaRPr>
          </a:p>
          <a:p>
            <a:pPr marL="0" lvl="0" indent="0" algn="just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s-ES" sz="1900">
                <a:solidFill>
                  <a:schemeClr val="accent5"/>
                </a:solidFill>
                <a:latin typeface="Encode Sans ExtraBold"/>
                <a:ea typeface="Encode Sans ExtraBold"/>
                <a:cs typeface="Encode Sans ExtraBold"/>
                <a:sym typeface="Encode Sans ExtraBold"/>
              </a:rPr>
              <a:t>Acompañamiento técnico</a:t>
            </a:r>
            <a:endParaRPr sz="1900">
              <a:solidFill>
                <a:schemeClr val="accent5"/>
              </a:solidFill>
              <a:latin typeface="Encode Sans ExtraBold"/>
              <a:ea typeface="Encode Sans ExtraBold"/>
              <a:cs typeface="Encode Sans ExtraBold"/>
              <a:sym typeface="Encode Sans ExtraBold"/>
            </a:endParaRPr>
          </a:p>
          <a:p>
            <a:pPr marL="0" lvl="0" indent="0" algn="just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s-ES" sz="1200">
                <a:solidFill>
                  <a:srgbClr val="595959"/>
                </a:solidFill>
                <a:latin typeface="Encode Sans"/>
                <a:ea typeface="Encode Sans"/>
                <a:cs typeface="Encode Sans"/>
                <a:sym typeface="Encode Sans"/>
              </a:rPr>
              <a:t>Se acompañará a los emprendimientos participantes para mejorar las capacidades de gestión y fortalecer las unidades de negocio.</a:t>
            </a:r>
            <a:r>
              <a:rPr lang="es-ES" sz="1200">
                <a:solidFill>
                  <a:srgbClr val="595959"/>
                </a:solidFill>
              </a:rPr>
              <a:t> </a:t>
            </a:r>
            <a:endParaRPr sz="1200">
              <a:solidFill>
                <a:srgbClr val="595959"/>
              </a:solidFill>
            </a:endParaRPr>
          </a:p>
          <a:p>
            <a:pPr marL="457200" marR="0" lvl="0" indent="0" algn="just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None/>
            </a:pPr>
            <a:endParaRPr sz="1900">
              <a:solidFill>
                <a:schemeClr val="accent5"/>
              </a:solidFill>
              <a:latin typeface="Encode Sans ExtraBold"/>
              <a:ea typeface="Encode Sans ExtraBold"/>
              <a:cs typeface="Encode Sans ExtraBold"/>
              <a:sym typeface="Encode Sans ExtraBold"/>
            </a:endParaRPr>
          </a:p>
        </p:txBody>
      </p:sp>
      <p:pic>
        <p:nvPicPr>
          <p:cNvPr id="117" name="Google Shape;117;g36b0bb5480c_0_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3424248" cy="5145074"/>
          </a:xfrm>
          <a:prstGeom prst="rect">
            <a:avLst/>
          </a:prstGeom>
          <a:noFill/>
          <a:ln>
            <a:noFill/>
          </a:ln>
        </p:spPr>
      </p:pic>
      <p:sp>
        <p:nvSpPr>
          <p:cNvPr id="118" name="Google Shape;118;g36b0bb5480c_0_2"/>
          <p:cNvSpPr txBox="1"/>
          <p:nvPr/>
        </p:nvSpPr>
        <p:spPr>
          <a:xfrm>
            <a:off x="-151227" y="1912457"/>
            <a:ext cx="3843000" cy="120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68575" rIns="68575" bIns="68575" anchor="t" anchorCtr="0">
            <a:spAutoFit/>
          </a:bodyPr>
          <a:lstStyle/>
          <a:p>
            <a:pPr marL="34290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</a:pPr>
            <a:r>
              <a:rPr lang="es-ES" sz="2100" b="0" i="0" u="none" strike="noStrike" cap="none">
                <a:solidFill>
                  <a:schemeClr val="lt1"/>
                </a:solidFill>
                <a:latin typeface="Encode Sans Black"/>
                <a:ea typeface="Encode Sans Black"/>
                <a:cs typeface="Encode Sans Black"/>
                <a:sym typeface="Encode Sans Black"/>
              </a:rPr>
              <a:t>C</a:t>
            </a:r>
            <a:r>
              <a:rPr lang="es-ES" sz="2100">
                <a:solidFill>
                  <a:schemeClr val="lt1"/>
                </a:solidFill>
                <a:latin typeface="Encode Sans Black"/>
                <a:ea typeface="Encode Sans Black"/>
                <a:cs typeface="Encode Sans Black"/>
                <a:sym typeface="Encode Sans Black"/>
              </a:rPr>
              <a:t>URSO DE GESTIÓN INTEGRAL DE EMPRENDIMIENTOS</a:t>
            </a:r>
            <a:endParaRPr sz="2100" b="0" i="0" u="none" strike="noStrike" cap="none">
              <a:solidFill>
                <a:schemeClr val="lt1"/>
              </a:solidFill>
              <a:latin typeface="Encode Sans Black"/>
              <a:ea typeface="Encode Sans Black"/>
              <a:cs typeface="Encode Sans Black"/>
              <a:sym typeface="Encode Sans Black"/>
            </a:endParaRPr>
          </a:p>
        </p:txBody>
      </p:sp>
      <p:pic>
        <p:nvPicPr>
          <p:cNvPr id="119" name="Google Shape;119;g36b0bb5480c_0_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107200" y="79250"/>
            <a:ext cx="798976" cy="798976"/>
          </a:xfrm>
          <a:prstGeom prst="rect">
            <a:avLst/>
          </a:prstGeom>
          <a:noFill/>
          <a:ln>
            <a:noFill/>
          </a:ln>
        </p:spPr>
      </p:pic>
      <p:sp>
        <p:nvSpPr>
          <p:cNvPr id="120" name="Google Shape;120;g36b0bb5480c_0_2"/>
          <p:cNvSpPr/>
          <p:nvPr/>
        </p:nvSpPr>
        <p:spPr>
          <a:xfrm>
            <a:off x="233825" y="3207050"/>
            <a:ext cx="2883600" cy="168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75" tIns="34275" rIns="34275" bIns="3427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-ES" sz="1300" b="1" i="0" u="none" strike="noStrike" cap="none">
                <a:solidFill>
                  <a:schemeClr val="lt1"/>
                </a:solidFill>
                <a:latin typeface="Encode Sans"/>
                <a:ea typeface="Encode Sans"/>
                <a:cs typeface="Encode Sans"/>
                <a:sym typeface="Encode Sans"/>
              </a:rPr>
              <a:t>Objetivo: </a:t>
            </a:r>
            <a:endParaRPr sz="1300" b="1" i="0" u="none" strike="noStrike" cap="none">
              <a:solidFill>
                <a:schemeClr val="lt1"/>
              </a:solidFill>
              <a:latin typeface="Encode Sans"/>
              <a:ea typeface="Encode Sans"/>
              <a:cs typeface="Encode Sans"/>
              <a:sym typeface="Encode Sans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-ES" sz="1200">
                <a:solidFill>
                  <a:srgbClr val="FFFFFF"/>
                </a:solidFill>
                <a:latin typeface="Encode Sans"/>
                <a:ea typeface="Encode Sans"/>
                <a:cs typeface="Encode Sans"/>
                <a:sym typeface="Encode Sans"/>
              </a:rPr>
              <a:t>Brindar </a:t>
            </a:r>
            <a:r>
              <a:rPr lang="es-ES" sz="1200" b="1">
                <a:solidFill>
                  <a:srgbClr val="FFFFFF"/>
                </a:solidFill>
                <a:latin typeface="Encode Sans"/>
                <a:ea typeface="Encode Sans"/>
                <a:cs typeface="Encode Sans"/>
                <a:sym typeface="Encode Sans"/>
              </a:rPr>
              <a:t>herramientas administrativas, financieras y comerciales</a:t>
            </a:r>
            <a:r>
              <a:rPr lang="es-ES" sz="1200">
                <a:solidFill>
                  <a:srgbClr val="FFFFFF"/>
                </a:solidFill>
                <a:latin typeface="Encode Sans"/>
                <a:ea typeface="Encode Sans"/>
                <a:cs typeface="Encode Sans"/>
                <a:sym typeface="Encode Sans"/>
              </a:rPr>
              <a:t> para que los y las participantes puedan </a:t>
            </a:r>
            <a:r>
              <a:rPr lang="es-ES" sz="1200" b="1">
                <a:solidFill>
                  <a:srgbClr val="FFFFFF"/>
                </a:solidFill>
                <a:latin typeface="Encode Sans"/>
                <a:ea typeface="Encode Sans"/>
                <a:cs typeface="Encode Sans"/>
                <a:sym typeface="Encode Sans"/>
              </a:rPr>
              <a:t>gestionar de forma eficiente y sostenible</a:t>
            </a:r>
            <a:r>
              <a:rPr lang="es-ES" sz="1200">
                <a:solidFill>
                  <a:srgbClr val="FFFFFF"/>
                </a:solidFill>
                <a:latin typeface="Encode Sans"/>
                <a:ea typeface="Encode Sans"/>
                <a:cs typeface="Encode Sans"/>
                <a:sym typeface="Encode Sans"/>
              </a:rPr>
              <a:t> un emprendimiento.</a:t>
            </a:r>
            <a:endParaRPr sz="1200" b="0" i="0" u="none" strike="noStrike" cap="none">
              <a:solidFill>
                <a:srgbClr val="FFFFFF"/>
              </a:solidFill>
              <a:latin typeface="Encode Sans"/>
              <a:ea typeface="Encode Sans"/>
              <a:cs typeface="Encode Sans"/>
              <a:sym typeface="Encode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200" b="0" i="0" u="none" strike="noStrike" cap="none">
              <a:solidFill>
                <a:schemeClr val="lt1"/>
              </a:solidFill>
              <a:latin typeface="Encode Sans"/>
              <a:ea typeface="Encode Sans"/>
              <a:cs typeface="Encode Sans"/>
              <a:sym typeface="Encode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300" b="0" i="0" u="none" strike="noStrike" cap="none">
              <a:solidFill>
                <a:schemeClr val="lt1"/>
              </a:solidFill>
              <a:latin typeface="Encode Sans"/>
              <a:ea typeface="Encode Sans"/>
              <a:cs typeface="Encode Sans"/>
              <a:sym typeface="Encode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200" b="0" i="0" u="none" strike="noStrike" cap="none">
              <a:solidFill>
                <a:srgbClr val="0FB6CC"/>
              </a:solidFill>
              <a:latin typeface="Encode Sans"/>
              <a:ea typeface="Encode Sans"/>
              <a:cs typeface="Encode Sans"/>
              <a:sym typeface="Encode Sans"/>
            </a:endParaRPr>
          </a:p>
        </p:txBody>
      </p:sp>
      <p:sp>
        <p:nvSpPr>
          <p:cNvPr id="121" name="Google Shape;121;g36b0bb5480c_0_2"/>
          <p:cNvSpPr/>
          <p:nvPr/>
        </p:nvSpPr>
        <p:spPr>
          <a:xfrm>
            <a:off x="3691775" y="4435475"/>
            <a:ext cx="5325300" cy="4869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lang="es-ES" sz="1300" b="1">
                <a:solidFill>
                  <a:srgbClr val="E62076"/>
                </a:solidFill>
                <a:latin typeface="Encode Sans"/>
                <a:ea typeface="Encode Sans"/>
                <a:cs typeface="Encode Sans"/>
                <a:sym typeface="Encode Sans"/>
              </a:rPr>
              <a:t>¿</a:t>
            </a:r>
            <a:r>
              <a:rPr lang="es-ES" sz="1300" b="1" i="0" u="none" strike="noStrike" cap="none">
                <a:solidFill>
                  <a:srgbClr val="E62076"/>
                </a:solidFill>
                <a:latin typeface="Encode Sans"/>
                <a:ea typeface="Encode Sans"/>
                <a:cs typeface="Encode Sans"/>
                <a:sym typeface="Encode Sans"/>
              </a:rPr>
              <a:t>Cómo participar?</a:t>
            </a:r>
            <a:r>
              <a:rPr lang="es-ES" sz="1100" b="1" i="0" u="none" strike="noStrike" cap="none">
                <a:solidFill>
                  <a:srgbClr val="085E7E"/>
                </a:solidFill>
                <a:latin typeface="Encode Sans"/>
                <a:ea typeface="Encode Sans"/>
                <a:cs typeface="Encode Sans"/>
                <a:sym typeface="Encode Sans"/>
              </a:rPr>
              <a:t>  </a:t>
            </a:r>
            <a:r>
              <a:rPr lang="es-ES" sz="1000" b="1" i="0" strike="noStrike" cap="none">
                <a:solidFill>
                  <a:srgbClr val="085E7E"/>
                </a:solidFill>
                <a:latin typeface="Encode Sans"/>
                <a:ea typeface="Encode Sans"/>
                <a:cs typeface="Encode Sans"/>
                <a:sym typeface="Encode Sans"/>
              </a:rPr>
              <a:t>gba.gob.ar/produccion/escuela_productiva_bonaerense</a:t>
            </a:r>
            <a:endParaRPr sz="1000" b="1" i="0" u="none" strike="noStrike" cap="none">
              <a:solidFill>
                <a:srgbClr val="085E7E"/>
              </a:solidFill>
              <a:latin typeface="Encode Sans"/>
              <a:ea typeface="Encode Sans"/>
              <a:cs typeface="Encode Sans"/>
              <a:sym typeface="Encode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lang="es-ES" sz="1000" b="1" i="0" u="none" strike="noStrike" cap="none">
                <a:solidFill>
                  <a:srgbClr val="085E7E"/>
                </a:solidFill>
                <a:latin typeface="Encode Sans"/>
                <a:ea typeface="Encode Sans"/>
                <a:cs typeface="Encode Sans"/>
                <a:sym typeface="Encode Sans"/>
              </a:rPr>
              <a:t>epb@mp.gba.gov.ar</a:t>
            </a:r>
            <a:endParaRPr sz="1000" b="1" i="0" u="none" strike="noStrike" cap="none">
              <a:solidFill>
                <a:srgbClr val="085E7E"/>
              </a:solidFill>
              <a:latin typeface="Encode Sans"/>
              <a:ea typeface="Encode Sans"/>
              <a:cs typeface="Encode Sans"/>
              <a:sym typeface="Encode Sans"/>
            </a:endParaRPr>
          </a:p>
        </p:txBody>
      </p:sp>
      <p:pic>
        <p:nvPicPr>
          <p:cNvPr id="122" name="Google Shape;122;g36b0bb5480c_0_2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94850" y="440050"/>
            <a:ext cx="2226253" cy="13968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8" name="Google Shape;398;g21be1cc20e7_0_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3424248" cy="5145074"/>
          </a:xfrm>
          <a:prstGeom prst="rect">
            <a:avLst/>
          </a:prstGeom>
          <a:noFill/>
          <a:ln>
            <a:noFill/>
          </a:ln>
        </p:spPr>
      </p:pic>
      <p:pic>
        <p:nvPicPr>
          <p:cNvPr id="399" name="Google Shape;399;g21be1cc20e7_0_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573600" y="152397"/>
            <a:ext cx="1416595" cy="441978"/>
          </a:xfrm>
          <a:prstGeom prst="rect">
            <a:avLst/>
          </a:prstGeom>
          <a:noFill/>
          <a:ln>
            <a:noFill/>
          </a:ln>
        </p:spPr>
      </p:pic>
      <p:sp>
        <p:nvSpPr>
          <p:cNvPr id="400" name="Google Shape;400;g21be1cc20e7_0_0"/>
          <p:cNvSpPr txBox="1"/>
          <p:nvPr/>
        </p:nvSpPr>
        <p:spPr>
          <a:xfrm>
            <a:off x="208816" y="4145861"/>
            <a:ext cx="3000000" cy="79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s-ES" sz="1200" b="1" i="0" u="none" strike="noStrike" cap="none">
                <a:solidFill>
                  <a:schemeClr val="lt1"/>
                </a:solidFill>
                <a:latin typeface="Encode Sans"/>
                <a:ea typeface="Encode Sans"/>
                <a:cs typeface="Encode Sans"/>
                <a:sym typeface="Encode Sans"/>
              </a:rPr>
              <a:t>Contacto: </a:t>
            </a:r>
            <a:r>
              <a:rPr lang="es-ES" sz="1200" b="1" i="0" u="none" strike="noStrike" cap="none">
                <a:solidFill>
                  <a:schemeClr val="lt1"/>
                </a:solidFill>
                <a:uFill>
                  <a:noFill/>
                </a:uFill>
                <a:latin typeface="Encode Sans"/>
                <a:ea typeface="Encode Sans"/>
                <a:cs typeface="Encode Sans"/>
                <a:sym typeface="Encode Sans"/>
                <a:hlinkClick r:id="rId5">
                  <a:extLst>
                    <a:ext uri="{A12FA001-AC4F-418D-AE19-62706E023703}">
                      <ahyp:hlinkClr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val="tx"/>
                    </a:ext>
                  </a:extLst>
                </a:hlinkClick>
              </a:rPr>
              <a:t>clinicatecnologica@mp.gba.gov.ar</a:t>
            </a:r>
            <a:endParaRPr sz="1200" b="1" i="0" u="none" strike="noStrike" cap="none">
              <a:solidFill>
                <a:schemeClr val="lt1"/>
              </a:solidFill>
              <a:latin typeface="Encode Sans"/>
              <a:ea typeface="Encode Sans"/>
              <a:cs typeface="Encode Sans"/>
              <a:sym typeface="Encode Sans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s-ES" sz="1200" b="1" i="0" u="none" strike="noStrike" cap="none">
                <a:solidFill>
                  <a:schemeClr val="lt1"/>
                </a:solidFill>
                <a:latin typeface="Encode Sans"/>
                <a:ea typeface="Encode Sans"/>
                <a:cs typeface="Encode Sans"/>
                <a:sym typeface="Encode Sans"/>
              </a:rPr>
              <a:t>https://clinicatecnologica.gba.gob.ar</a:t>
            </a:r>
            <a:endParaRPr sz="1200" b="1" i="0" u="none" strike="noStrike" cap="none">
              <a:solidFill>
                <a:schemeClr val="lt1"/>
              </a:solidFill>
              <a:latin typeface="Encode Sans"/>
              <a:ea typeface="Encode Sans"/>
              <a:cs typeface="Encode Sans"/>
              <a:sym typeface="Encode Sans"/>
            </a:endParaRPr>
          </a:p>
        </p:txBody>
      </p:sp>
      <p:pic>
        <p:nvPicPr>
          <p:cNvPr id="401" name="Google Shape;401;g21be1cc20e7_0_0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98687" y="211879"/>
            <a:ext cx="2714902" cy="1000218"/>
          </a:xfrm>
          <a:prstGeom prst="rect">
            <a:avLst/>
          </a:prstGeom>
          <a:noFill/>
          <a:ln>
            <a:noFill/>
          </a:ln>
        </p:spPr>
      </p:pic>
      <p:sp>
        <p:nvSpPr>
          <p:cNvPr id="402" name="Google Shape;402;g21be1cc20e7_0_0"/>
          <p:cNvSpPr txBox="1"/>
          <p:nvPr/>
        </p:nvSpPr>
        <p:spPr>
          <a:xfrm>
            <a:off x="182150" y="1275700"/>
            <a:ext cx="2975100" cy="183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es-ES" sz="1200" b="0" i="0" u="none" strike="noStrike" cap="none">
                <a:solidFill>
                  <a:schemeClr val="lt1"/>
                </a:solidFill>
                <a:latin typeface="Encode Sans Light"/>
                <a:ea typeface="Encode Sans Light"/>
                <a:cs typeface="Encode Sans Light"/>
                <a:sym typeface="Encode Sans Light"/>
              </a:rPr>
              <a:t>Programa de </a:t>
            </a:r>
            <a:r>
              <a:rPr lang="es-ES" sz="1200" b="1" i="0" u="none" strike="noStrike" cap="none">
                <a:solidFill>
                  <a:schemeClr val="lt1"/>
                </a:solidFill>
                <a:latin typeface="Encode Sans"/>
                <a:ea typeface="Encode Sans"/>
                <a:cs typeface="Encode Sans"/>
                <a:sym typeface="Encode Sans"/>
              </a:rPr>
              <a:t>asistencia técnica integral y gratuita</a:t>
            </a:r>
            <a:r>
              <a:rPr lang="es-ES" sz="1200" b="0" i="0" u="none" strike="noStrike" cap="none">
                <a:solidFill>
                  <a:schemeClr val="lt1"/>
                </a:solidFill>
                <a:latin typeface="Encode Sans Light"/>
                <a:ea typeface="Encode Sans Light"/>
                <a:cs typeface="Encode Sans Light"/>
                <a:sym typeface="Encode Sans Light"/>
              </a:rPr>
              <a:t> orientado a fortalecer las capacidades de MiPyMEs y Cooperativas industriales a través de la identificación de oportunidades de mejora y de la vinculación con el sistema de ciencia, tecnología e innovación y con líneas de financiamiento público disponibles.</a:t>
            </a:r>
            <a:endParaRPr sz="1200" b="0" i="0" u="none" strike="noStrike" cap="none">
              <a:solidFill>
                <a:schemeClr val="lt1"/>
              </a:solidFill>
              <a:latin typeface="Encode Sans Light"/>
              <a:ea typeface="Encode Sans Light"/>
              <a:cs typeface="Encode Sans Light"/>
              <a:sym typeface="Encode Sans Ligh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endParaRPr sz="1100" b="0" i="0" u="none" strike="noStrike" cap="none">
              <a:solidFill>
                <a:schemeClr val="lt1"/>
              </a:solidFill>
              <a:latin typeface="Encode Sans Light"/>
              <a:ea typeface="Encode Sans Light"/>
              <a:cs typeface="Encode Sans Light"/>
              <a:sym typeface="Encode Sans Light"/>
            </a:endParaRPr>
          </a:p>
        </p:txBody>
      </p:sp>
      <p:sp>
        <p:nvSpPr>
          <p:cNvPr id="403" name="Google Shape;403;g21be1cc20e7_0_0"/>
          <p:cNvSpPr txBox="1"/>
          <p:nvPr/>
        </p:nvSpPr>
        <p:spPr>
          <a:xfrm>
            <a:off x="182150" y="2825475"/>
            <a:ext cx="3033600" cy="154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ES" sz="1100" b="1" i="0" u="none" strike="noStrike" cap="none">
                <a:solidFill>
                  <a:schemeClr val="lt1"/>
                </a:solidFill>
                <a:latin typeface="Encode Sans"/>
                <a:ea typeface="Encode Sans"/>
                <a:cs typeface="Encode Sans"/>
                <a:sym typeface="Encode Sans"/>
              </a:rPr>
              <a:t>Beneficios:</a:t>
            </a:r>
            <a:endParaRPr sz="1100" b="1" i="0" u="none" strike="noStrike" cap="none">
              <a:solidFill>
                <a:schemeClr val="lt1"/>
              </a:solidFill>
              <a:latin typeface="Encode Sans"/>
              <a:ea typeface="Encode Sans"/>
              <a:cs typeface="Encode Sans"/>
              <a:sym typeface="Encode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"/>
              <a:buFont typeface="Arial"/>
              <a:buNone/>
            </a:pPr>
            <a:endParaRPr sz="200" b="0" i="0" u="none" strike="noStrike" cap="none">
              <a:solidFill>
                <a:schemeClr val="lt1"/>
              </a:solidFill>
              <a:latin typeface="Encode Sans"/>
              <a:ea typeface="Encode Sans"/>
              <a:cs typeface="Encode Sans"/>
              <a:sym typeface="Encode Sans"/>
            </a:endParaRPr>
          </a:p>
          <a:p>
            <a:pPr marL="3600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Encode Sans"/>
              <a:buChar char="●"/>
            </a:pPr>
            <a:r>
              <a:rPr lang="es-ES" sz="1100" b="0" i="0" u="none" strike="noStrike" cap="none">
                <a:solidFill>
                  <a:schemeClr val="lt1"/>
                </a:solidFill>
                <a:latin typeface="Encode Sans"/>
                <a:ea typeface="Encode Sans"/>
                <a:cs typeface="Encode Sans"/>
                <a:sym typeface="Encode Sans"/>
              </a:rPr>
              <a:t>Aumento de la capacidad productiva</a:t>
            </a:r>
            <a:endParaRPr sz="1100" b="0" i="0" u="none" strike="noStrike" cap="none">
              <a:solidFill>
                <a:schemeClr val="lt1"/>
              </a:solidFill>
              <a:latin typeface="Encode Sans"/>
              <a:ea typeface="Encode Sans"/>
              <a:cs typeface="Encode Sans"/>
              <a:sym typeface="Encode Sans"/>
            </a:endParaRPr>
          </a:p>
          <a:p>
            <a:pPr marL="360000" marR="0" lvl="0" indent="-29845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Encode Sans"/>
              <a:buChar char="●"/>
            </a:pPr>
            <a:r>
              <a:rPr lang="es-ES" sz="1100" b="0" i="0" u="none" strike="noStrike" cap="none">
                <a:solidFill>
                  <a:schemeClr val="lt1"/>
                </a:solidFill>
                <a:latin typeface="Encode Sans"/>
                <a:ea typeface="Encode Sans"/>
                <a:cs typeface="Encode Sans"/>
                <a:sym typeface="Encode Sans"/>
              </a:rPr>
              <a:t>Disminución de costos</a:t>
            </a:r>
            <a:endParaRPr sz="1100" b="0" i="0" u="none" strike="noStrike" cap="none">
              <a:solidFill>
                <a:schemeClr val="lt1"/>
              </a:solidFill>
              <a:latin typeface="Encode Sans"/>
              <a:ea typeface="Encode Sans"/>
              <a:cs typeface="Encode Sans"/>
              <a:sym typeface="Encode Sans"/>
            </a:endParaRPr>
          </a:p>
          <a:p>
            <a:pPr marL="3600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Encode Sans"/>
              <a:buChar char="●"/>
            </a:pPr>
            <a:r>
              <a:rPr lang="es-ES" sz="1100" b="0" i="0" u="none" strike="noStrike" cap="none">
                <a:solidFill>
                  <a:schemeClr val="lt1"/>
                </a:solidFill>
                <a:latin typeface="Encode Sans"/>
                <a:ea typeface="Encode Sans"/>
                <a:cs typeface="Encode Sans"/>
                <a:sym typeface="Encode Sans"/>
              </a:rPr>
              <a:t>Mejora de la calidad</a:t>
            </a:r>
            <a:endParaRPr sz="1100" b="0" i="0" u="none" strike="noStrike" cap="none">
              <a:solidFill>
                <a:schemeClr val="lt1"/>
              </a:solidFill>
              <a:latin typeface="Encode Sans"/>
              <a:ea typeface="Encode Sans"/>
              <a:cs typeface="Encode Sans"/>
              <a:sym typeface="Encode Sans"/>
            </a:endParaRPr>
          </a:p>
          <a:p>
            <a:pPr marL="3600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Encode Sans"/>
              <a:buChar char="●"/>
            </a:pPr>
            <a:r>
              <a:rPr lang="es-ES" sz="1100" b="0" i="0" u="none" strike="noStrike" cap="none">
                <a:solidFill>
                  <a:schemeClr val="lt1"/>
                </a:solidFill>
                <a:latin typeface="Encode Sans"/>
                <a:ea typeface="Encode Sans"/>
                <a:cs typeface="Encode Sans"/>
                <a:sym typeface="Encode Sans"/>
              </a:rPr>
              <a:t>Desarrollo de nuevos mercados</a:t>
            </a:r>
            <a:endParaRPr sz="1100" b="0" i="0" u="none" strike="noStrike" cap="none">
              <a:solidFill>
                <a:schemeClr val="lt1"/>
              </a:solidFill>
              <a:latin typeface="Encode Sans"/>
              <a:ea typeface="Encode Sans"/>
              <a:cs typeface="Encode Sans"/>
              <a:sym typeface="Encode Sans"/>
            </a:endParaRPr>
          </a:p>
          <a:p>
            <a:pPr marL="3600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Encode Sans"/>
              <a:buChar char="●"/>
            </a:pPr>
            <a:r>
              <a:rPr lang="es-ES" sz="1100" b="0" i="0" u="none" strike="noStrike" cap="none">
                <a:solidFill>
                  <a:schemeClr val="lt1"/>
                </a:solidFill>
                <a:latin typeface="Encode Sans"/>
                <a:ea typeface="Encode Sans"/>
                <a:cs typeface="Encode Sans"/>
                <a:sym typeface="Encode Sans"/>
              </a:rPr>
              <a:t>Innovación tecnológica</a:t>
            </a:r>
            <a:endParaRPr sz="1100" b="0" i="0" u="none" strike="noStrike" cap="none">
              <a:solidFill>
                <a:schemeClr val="lt1"/>
              </a:solidFill>
              <a:latin typeface="Encode Sans"/>
              <a:ea typeface="Encode Sans"/>
              <a:cs typeface="Encode Sans"/>
              <a:sym typeface="Encode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endParaRPr sz="1100" b="0" i="0" u="none" strike="noStrike" cap="none">
              <a:solidFill>
                <a:schemeClr val="lt1"/>
              </a:solidFill>
              <a:latin typeface="Encode Sans"/>
              <a:ea typeface="Encode Sans"/>
              <a:cs typeface="Encode Sans"/>
              <a:sym typeface="Encode Sans"/>
            </a:endParaRPr>
          </a:p>
        </p:txBody>
      </p:sp>
      <p:sp>
        <p:nvSpPr>
          <p:cNvPr id="404" name="Google Shape;404;g21be1cc20e7_0_0"/>
          <p:cNvSpPr txBox="1"/>
          <p:nvPr/>
        </p:nvSpPr>
        <p:spPr>
          <a:xfrm>
            <a:off x="3737625" y="1259900"/>
            <a:ext cx="5048700" cy="86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marR="0" lvl="0" indent="-304800" algn="just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535353"/>
              </a:buClr>
              <a:buSzPts val="1200"/>
              <a:buFont typeface="Encode Sans"/>
              <a:buChar char="●"/>
            </a:pPr>
            <a:r>
              <a:rPr lang="es-ES" sz="1200" b="0" i="0" u="none" strike="noStrike" cap="none">
                <a:solidFill>
                  <a:srgbClr val="535353"/>
                </a:solidFill>
                <a:latin typeface="Encode Sans"/>
                <a:ea typeface="Encode Sans"/>
                <a:cs typeface="Encode Sans"/>
                <a:sym typeface="Encode Sans"/>
              </a:rPr>
              <a:t>Desarrollen una actividad productiva en la Pcia. de Buenos Aires</a:t>
            </a:r>
            <a:endParaRPr sz="1200" b="0" i="0" u="none" strike="noStrike" cap="none">
              <a:solidFill>
                <a:srgbClr val="535353"/>
              </a:solidFill>
              <a:latin typeface="Encode Sans"/>
              <a:ea typeface="Encode Sans"/>
              <a:cs typeface="Encode Sans"/>
              <a:sym typeface="Encode Sans"/>
            </a:endParaRPr>
          </a:p>
          <a:p>
            <a:pPr marL="457200" marR="0" lvl="0" indent="-304800" algn="just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535353"/>
              </a:buClr>
              <a:buSzPts val="1200"/>
              <a:buFont typeface="Encode Sans"/>
              <a:buChar char="●"/>
            </a:pPr>
            <a:r>
              <a:rPr lang="es-ES" sz="1200" b="0" i="0" u="none" strike="noStrike" cap="none">
                <a:solidFill>
                  <a:srgbClr val="535353"/>
                </a:solidFill>
                <a:latin typeface="Encode Sans"/>
                <a:ea typeface="Encode Sans"/>
                <a:cs typeface="Encode Sans"/>
                <a:sym typeface="Encode Sans"/>
              </a:rPr>
              <a:t>Busquen aumentar la productividad, bajar los costos y/o ganar nuevos mercados</a:t>
            </a:r>
            <a:endParaRPr sz="1200" b="0" i="0" u="none" strike="noStrike" cap="none">
              <a:solidFill>
                <a:srgbClr val="535353"/>
              </a:solidFill>
              <a:latin typeface="Encode Sans"/>
              <a:ea typeface="Encode Sans"/>
              <a:cs typeface="Encode Sans"/>
              <a:sym typeface="Encode Sans"/>
            </a:endParaRPr>
          </a:p>
        </p:txBody>
      </p:sp>
      <p:sp>
        <p:nvSpPr>
          <p:cNvPr id="405" name="Google Shape;405;g21be1cc20e7_0_0"/>
          <p:cNvSpPr txBox="1"/>
          <p:nvPr/>
        </p:nvSpPr>
        <p:spPr>
          <a:xfrm>
            <a:off x="3737625" y="935900"/>
            <a:ext cx="52734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12065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s-ES" sz="1400" b="1" i="0" u="none" strike="noStrike" cap="none">
                <a:solidFill>
                  <a:srgbClr val="085E7E"/>
                </a:solidFill>
                <a:latin typeface="Encode Sans"/>
                <a:ea typeface="Encode Sans"/>
                <a:cs typeface="Encode Sans"/>
                <a:sym typeface="Encode Sans"/>
              </a:rPr>
              <a:t>PyMEs y Cooperativas industriales que: </a:t>
            </a:r>
            <a:endParaRPr sz="1400" b="1" i="0" u="none" strike="noStrike" cap="none">
              <a:solidFill>
                <a:srgbClr val="085E7E"/>
              </a:solidFill>
              <a:latin typeface="Encode Sans"/>
              <a:ea typeface="Encode Sans"/>
              <a:cs typeface="Encode Sans"/>
              <a:sym typeface="Encode Sans"/>
            </a:endParaRPr>
          </a:p>
        </p:txBody>
      </p:sp>
      <p:sp>
        <p:nvSpPr>
          <p:cNvPr id="406" name="Google Shape;406;g21be1cc20e7_0_0"/>
          <p:cNvSpPr txBox="1"/>
          <p:nvPr/>
        </p:nvSpPr>
        <p:spPr>
          <a:xfrm>
            <a:off x="3855600" y="458900"/>
            <a:ext cx="2256300" cy="4617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rPr lang="es-ES" sz="1800" b="0" i="0" u="none" strike="noStrike" cap="none">
                <a:solidFill>
                  <a:srgbClr val="085E7E"/>
                </a:solidFill>
                <a:latin typeface="Encode Sans ExtraBold"/>
                <a:ea typeface="Encode Sans ExtraBold"/>
                <a:cs typeface="Encode Sans ExtraBold"/>
                <a:sym typeface="Encode Sans ExtraBold"/>
              </a:rPr>
              <a:t>DESTINATARIOS</a:t>
            </a:r>
            <a:endParaRPr sz="1900" b="0" i="0" u="none" strike="noStrike" cap="none">
              <a:solidFill>
                <a:srgbClr val="BFCED1"/>
              </a:solidFill>
              <a:latin typeface="Encode Sans ExtraBold"/>
              <a:ea typeface="Encode Sans ExtraBold"/>
              <a:cs typeface="Encode Sans ExtraBold"/>
              <a:sym typeface="Encode Sans ExtraBold"/>
            </a:endParaRPr>
          </a:p>
        </p:txBody>
      </p:sp>
      <p:sp>
        <p:nvSpPr>
          <p:cNvPr id="407" name="Google Shape;407;g21be1cc20e7_0_0"/>
          <p:cNvSpPr txBox="1"/>
          <p:nvPr/>
        </p:nvSpPr>
        <p:spPr>
          <a:xfrm>
            <a:off x="3860581" y="2251372"/>
            <a:ext cx="2975100" cy="4617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ES" sz="1800" b="0" i="0" u="none" strike="noStrike" cap="none">
                <a:solidFill>
                  <a:srgbClr val="085E7E"/>
                </a:solidFill>
                <a:latin typeface="Encode Sans ExtraBold"/>
                <a:ea typeface="Encode Sans ExtraBold"/>
                <a:cs typeface="Encode Sans ExtraBold"/>
                <a:sym typeface="Encode Sans ExtraBold"/>
              </a:rPr>
              <a:t>HERRAMIENTAS</a:t>
            </a:r>
            <a:endParaRPr sz="1800" b="0" i="0" u="none" strike="noStrike" cap="none">
              <a:solidFill>
                <a:srgbClr val="535353"/>
              </a:solidFill>
              <a:latin typeface="Encode Sans ExtraBold"/>
              <a:ea typeface="Encode Sans ExtraBold"/>
              <a:cs typeface="Encode Sans ExtraBold"/>
              <a:sym typeface="Encode Sans ExtraBold"/>
            </a:endParaRPr>
          </a:p>
        </p:txBody>
      </p:sp>
      <p:sp>
        <p:nvSpPr>
          <p:cNvPr id="408" name="Google Shape;408;g21be1cc20e7_0_0"/>
          <p:cNvSpPr txBox="1"/>
          <p:nvPr/>
        </p:nvSpPr>
        <p:spPr>
          <a:xfrm>
            <a:off x="3738230" y="2723819"/>
            <a:ext cx="5048700" cy="139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marR="0" lvl="0" indent="-304800" algn="just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595959"/>
              </a:buClr>
              <a:buSzPts val="1200"/>
              <a:buFont typeface="Encode Sans Medium"/>
              <a:buChar char="●"/>
            </a:pPr>
            <a:r>
              <a:rPr lang="es-ES" sz="1200" b="0" i="0" u="none" strike="noStrike" cap="none">
                <a:solidFill>
                  <a:srgbClr val="595959"/>
                </a:solidFill>
                <a:latin typeface="Encode Sans Medium"/>
                <a:ea typeface="Encode Sans Medium"/>
                <a:cs typeface="Encode Sans Medium"/>
                <a:sym typeface="Encode Sans Medium"/>
              </a:rPr>
              <a:t>Visita a planta a cargo de </a:t>
            </a:r>
            <a:r>
              <a:rPr lang="es-ES" sz="1200">
                <a:solidFill>
                  <a:srgbClr val="595959"/>
                </a:solidFill>
                <a:latin typeface="Encode Sans Medium"/>
                <a:ea typeface="Encode Sans Medium"/>
                <a:cs typeface="Encode Sans Medium"/>
                <a:sym typeface="Encode Sans Medium"/>
              </a:rPr>
              <a:t>especialista</a:t>
            </a:r>
            <a:r>
              <a:rPr lang="es-ES" sz="1200" b="0" i="0" u="none" strike="noStrike" cap="none">
                <a:solidFill>
                  <a:srgbClr val="595959"/>
                </a:solidFill>
                <a:latin typeface="Encode Sans Medium"/>
                <a:ea typeface="Encode Sans Medium"/>
                <a:cs typeface="Encode Sans Medium"/>
                <a:sym typeface="Encode Sans Medium"/>
              </a:rPr>
              <a:t> en Gestión PyME</a:t>
            </a:r>
            <a:endParaRPr sz="1200" b="0" i="0" u="none" strike="noStrike" cap="none">
              <a:solidFill>
                <a:srgbClr val="595959"/>
              </a:solidFill>
              <a:latin typeface="Encode Sans Medium"/>
              <a:ea typeface="Encode Sans Medium"/>
              <a:cs typeface="Encode Sans Medium"/>
              <a:sym typeface="Encode Sans Medium"/>
            </a:endParaRPr>
          </a:p>
          <a:p>
            <a:pPr marL="457200" marR="0" lvl="0" indent="-304800" algn="just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595959"/>
              </a:buClr>
              <a:buSzPts val="1200"/>
              <a:buFont typeface="Encode Sans Medium"/>
              <a:buChar char="●"/>
            </a:pPr>
            <a:r>
              <a:rPr lang="es-ES" sz="1200" b="0" i="0" u="none" strike="noStrike" cap="none">
                <a:solidFill>
                  <a:srgbClr val="595959"/>
                </a:solidFill>
                <a:latin typeface="Encode Sans Medium"/>
                <a:ea typeface="Encode Sans Medium"/>
                <a:cs typeface="Encode Sans Medium"/>
                <a:sym typeface="Encode Sans Medium"/>
              </a:rPr>
              <a:t>Identificación de propuestas de mejora</a:t>
            </a:r>
            <a:endParaRPr sz="1200" b="0" i="0" u="none" strike="noStrike" cap="none">
              <a:solidFill>
                <a:srgbClr val="595959"/>
              </a:solidFill>
              <a:latin typeface="Encode Sans Medium"/>
              <a:ea typeface="Encode Sans Medium"/>
              <a:cs typeface="Encode Sans Medium"/>
              <a:sym typeface="Encode Sans Medium"/>
            </a:endParaRPr>
          </a:p>
          <a:p>
            <a:pPr marL="457200" marR="0" lvl="0" indent="-304800" algn="just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595959"/>
              </a:buClr>
              <a:buSzPts val="1200"/>
              <a:buFont typeface="Encode Sans Medium"/>
              <a:buChar char="●"/>
            </a:pPr>
            <a:r>
              <a:rPr lang="es-ES" sz="1200" b="0" i="0" u="none" strike="noStrike" cap="none">
                <a:solidFill>
                  <a:srgbClr val="595959"/>
                </a:solidFill>
                <a:latin typeface="Encode Sans Medium"/>
                <a:ea typeface="Encode Sans Medium"/>
                <a:cs typeface="Encode Sans Medium"/>
                <a:sym typeface="Encode Sans Medium"/>
              </a:rPr>
              <a:t>Vinculación tecnológica</a:t>
            </a:r>
            <a:endParaRPr sz="1200" b="0" i="0" u="none" strike="noStrike" cap="none">
              <a:solidFill>
                <a:srgbClr val="595959"/>
              </a:solidFill>
              <a:latin typeface="Encode Sans Medium"/>
              <a:ea typeface="Encode Sans Medium"/>
              <a:cs typeface="Encode Sans Medium"/>
              <a:sym typeface="Encode Sans Medium"/>
            </a:endParaRPr>
          </a:p>
          <a:p>
            <a:pPr marL="457200" marR="0" lvl="0" indent="-304800" algn="just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595959"/>
              </a:buClr>
              <a:buSzPts val="1200"/>
              <a:buFont typeface="Encode Sans Medium"/>
              <a:buChar char="●"/>
            </a:pPr>
            <a:r>
              <a:rPr lang="es-ES" sz="1200" b="0" i="0" u="none" strike="noStrike" cap="none">
                <a:solidFill>
                  <a:srgbClr val="595959"/>
                </a:solidFill>
                <a:latin typeface="Encode Sans Medium"/>
                <a:ea typeface="Encode Sans Medium"/>
                <a:cs typeface="Encode Sans Medium"/>
                <a:sym typeface="Encode Sans Medium"/>
              </a:rPr>
              <a:t>Asesoramiento en líneas de financiamiento</a:t>
            </a:r>
            <a:endParaRPr sz="1100" b="0" i="0" u="none" strike="noStrike" cap="none">
              <a:solidFill>
                <a:srgbClr val="595959"/>
              </a:solidFill>
              <a:latin typeface="Encode Sans"/>
              <a:ea typeface="Encode Sans"/>
              <a:cs typeface="Encode Sans"/>
              <a:sym typeface="Encode San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g345063284a5_0_0"/>
          <p:cNvSpPr txBox="1"/>
          <p:nvPr/>
        </p:nvSpPr>
        <p:spPr>
          <a:xfrm>
            <a:off x="3582075" y="737650"/>
            <a:ext cx="5442000" cy="143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marR="0" lvl="0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85E7E"/>
              </a:buClr>
              <a:buSzPts val="1200"/>
              <a:buFont typeface="Encode Sans"/>
              <a:buChar char="●"/>
            </a:pPr>
            <a:r>
              <a:rPr lang="es-ES" sz="1200" b="0" i="0" u="none" strike="noStrike" cap="none">
                <a:solidFill>
                  <a:srgbClr val="535353"/>
                </a:solidFill>
                <a:latin typeface="Encode Sans"/>
                <a:ea typeface="Encode Sans"/>
                <a:cs typeface="Encode Sans"/>
                <a:sym typeface="Encode Sans"/>
              </a:rPr>
              <a:t>Acrediten el tamaño de microempresa.</a:t>
            </a:r>
            <a:endParaRPr sz="1200" b="0" i="0" u="none" strike="noStrike" cap="none">
              <a:solidFill>
                <a:srgbClr val="535353"/>
              </a:solidFill>
              <a:latin typeface="Encode Sans"/>
              <a:ea typeface="Encode Sans"/>
              <a:cs typeface="Encode Sans"/>
              <a:sym typeface="Encode Sans"/>
            </a:endParaRPr>
          </a:p>
          <a:p>
            <a:pPr marL="457200" marR="0" lvl="0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85E7E"/>
              </a:buClr>
              <a:buSzPts val="1200"/>
              <a:buFont typeface="Encode Sans"/>
              <a:buChar char="●"/>
            </a:pPr>
            <a:r>
              <a:rPr lang="es-ES" sz="1200">
                <a:solidFill>
                  <a:srgbClr val="535353"/>
                </a:solidFill>
                <a:latin typeface="Encode Sans"/>
                <a:ea typeface="Encode Sans"/>
                <a:cs typeface="Encode Sans"/>
                <a:sym typeface="Encode Sans"/>
              </a:rPr>
              <a:t>Desarrollen a</a:t>
            </a:r>
            <a:r>
              <a:rPr lang="es-ES" sz="1200" b="0" i="0" u="none" strike="noStrike" cap="none">
                <a:solidFill>
                  <a:srgbClr val="535353"/>
                </a:solidFill>
                <a:latin typeface="Encode Sans"/>
                <a:ea typeface="Encode Sans"/>
                <a:cs typeface="Encode Sans"/>
                <a:sym typeface="Encode Sans"/>
              </a:rPr>
              <a:t>ctividad productiva, </a:t>
            </a:r>
            <a:r>
              <a:rPr lang="es-ES" sz="1200">
                <a:solidFill>
                  <a:srgbClr val="535353"/>
                </a:solidFill>
                <a:latin typeface="Encode Sans"/>
                <a:ea typeface="Encode Sans"/>
                <a:cs typeface="Encode Sans"/>
                <a:sym typeface="Encode Sans"/>
              </a:rPr>
              <a:t>turística, de </a:t>
            </a:r>
            <a:r>
              <a:rPr lang="es-ES" sz="1200" b="0" i="0" u="none" strike="noStrike" cap="none">
                <a:solidFill>
                  <a:srgbClr val="535353"/>
                </a:solidFill>
                <a:latin typeface="Encode Sans"/>
                <a:ea typeface="Encode Sans"/>
                <a:cs typeface="Encode Sans"/>
                <a:sym typeface="Encode Sans"/>
              </a:rPr>
              <a:t>servicio</a:t>
            </a:r>
            <a:r>
              <a:rPr lang="es-ES" sz="1200">
                <a:solidFill>
                  <a:srgbClr val="535353"/>
                </a:solidFill>
                <a:latin typeface="Encode Sans"/>
                <a:ea typeface="Encode Sans"/>
                <a:cs typeface="Encode Sans"/>
                <a:sym typeface="Encode Sans"/>
              </a:rPr>
              <a:t>s o construcción y se hayan capacitado en Escuela Productiva u otro programa del Mrio.</a:t>
            </a:r>
            <a:endParaRPr sz="1200" b="0" i="0" u="none" strike="noStrike" cap="none">
              <a:solidFill>
                <a:srgbClr val="535353"/>
              </a:solidFill>
              <a:latin typeface="Encode Sans"/>
              <a:ea typeface="Encode Sans"/>
              <a:cs typeface="Encode Sans"/>
              <a:sym typeface="Encode Sans"/>
            </a:endParaRPr>
          </a:p>
          <a:p>
            <a:pPr marL="457200" marR="0" lvl="0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85E7E"/>
              </a:buClr>
              <a:buSzPts val="1200"/>
              <a:buFont typeface="Encode Sans"/>
              <a:buChar char="●"/>
            </a:pPr>
            <a:r>
              <a:rPr lang="es-ES" sz="1200" b="0" i="0" u="none" strike="noStrike" cap="none">
                <a:solidFill>
                  <a:srgbClr val="535353"/>
                </a:solidFill>
                <a:latin typeface="Encode Sans"/>
                <a:ea typeface="Encode Sans"/>
                <a:cs typeface="Encode Sans"/>
                <a:sym typeface="Encode Sans"/>
              </a:rPr>
              <a:t>Tengan sede y proyecto en la provincia de Buenos Aires.</a:t>
            </a:r>
            <a:endParaRPr sz="1200" b="0" i="0" u="none" strike="noStrike" cap="none">
              <a:solidFill>
                <a:srgbClr val="535353"/>
              </a:solidFill>
              <a:latin typeface="Encode Sans"/>
              <a:ea typeface="Encode Sans"/>
              <a:cs typeface="Encode Sans"/>
              <a:sym typeface="Encode Sans"/>
            </a:endParaRPr>
          </a:p>
          <a:p>
            <a:pPr marL="457200" marR="0" lvl="0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85E7E"/>
              </a:buClr>
              <a:buSzPts val="1200"/>
              <a:buFont typeface="Encode Sans"/>
              <a:buChar char="●"/>
            </a:pPr>
            <a:r>
              <a:rPr lang="es-ES" sz="1200" b="0" i="0" u="none" strike="noStrike" cap="none">
                <a:solidFill>
                  <a:srgbClr val="535353"/>
                </a:solidFill>
                <a:latin typeface="Encode Sans"/>
                <a:ea typeface="Encode Sans"/>
                <a:cs typeface="Encode Sans"/>
                <a:sym typeface="Encode Sans"/>
              </a:rPr>
              <a:t>Estén formalizados/as o dispuestos/as a hacerl</a:t>
            </a:r>
            <a:r>
              <a:rPr lang="es-ES" sz="1200">
                <a:solidFill>
                  <a:srgbClr val="535353"/>
                </a:solidFill>
                <a:latin typeface="Encode Sans"/>
                <a:ea typeface="Encode Sans"/>
                <a:cs typeface="Encode Sans"/>
                <a:sym typeface="Encode Sans"/>
              </a:rPr>
              <a:t>o (monotributistas o RI)</a:t>
            </a:r>
            <a:endParaRPr sz="1200" b="1" i="0" u="none" strike="noStrike" cap="none">
              <a:solidFill>
                <a:srgbClr val="535353"/>
              </a:solidFill>
              <a:latin typeface="Encode Sans"/>
              <a:ea typeface="Encode Sans"/>
              <a:cs typeface="Encode Sans"/>
              <a:sym typeface="Encode Sans"/>
            </a:endParaRPr>
          </a:p>
          <a:p>
            <a:pPr marL="457200" marR="0" lvl="0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35353"/>
              </a:buClr>
              <a:buSzPts val="1200"/>
              <a:buFont typeface="Encode Sans"/>
              <a:buChar char="●"/>
            </a:pPr>
            <a:r>
              <a:rPr lang="es-ES" sz="1200">
                <a:solidFill>
                  <a:srgbClr val="535353"/>
                </a:solidFill>
                <a:latin typeface="Encode Sans"/>
                <a:ea typeface="Encode Sans"/>
                <a:cs typeface="Encode Sans"/>
                <a:sym typeface="Encode Sans"/>
              </a:rPr>
              <a:t>Sean sujetos de crédito.</a:t>
            </a:r>
            <a:endParaRPr sz="1200" b="0" i="0" u="none" strike="noStrike" cap="none">
              <a:solidFill>
                <a:srgbClr val="535353"/>
              </a:solidFill>
              <a:latin typeface="Encode Sans"/>
              <a:ea typeface="Encode Sans"/>
              <a:cs typeface="Encode Sans"/>
              <a:sym typeface="Encode Sans"/>
            </a:endParaRPr>
          </a:p>
        </p:txBody>
      </p:sp>
      <p:sp>
        <p:nvSpPr>
          <p:cNvPr id="171" name="Google Shape;171;g345063284a5_0_0"/>
          <p:cNvSpPr txBox="1"/>
          <p:nvPr/>
        </p:nvSpPr>
        <p:spPr>
          <a:xfrm>
            <a:off x="3582075" y="413750"/>
            <a:ext cx="52734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12065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s-ES" sz="1400" b="1" i="0" u="none" strike="noStrike" cap="none">
                <a:solidFill>
                  <a:srgbClr val="085E7E"/>
                </a:solidFill>
                <a:latin typeface="Encode Sans"/>
                <a:ea typeface="Encode Sans"/>
                <a:cs typeface="Encode Sans"/>
                <a:sym typeface="Encode Sans"/>
              </a:rPr>
              <a:t>Personas humanas, trabajadores/as independientes que: </a:t>
            </a:r>
            <a:endParaRPr sz="1400" b="1" i="0" u="none" strike="noStrike" cap="none">
              <a:solidFill>
                <a:srgbClr val="085E7E"/>
              </a:solidFill>
              <a:latin typeface="Encode Sans"/>
              <a:ea typeface="Encode Sans"/>
              <a:cs typeface="Encode Sans"/>
              <a:sym typeface="Encode Sans"/>
            </a:endParaRPr>
          </a:p>
        </p:txBody>
      </p:sp>
      <p:sp>
        <p:nvSpPr>
          <p:cNvPr id="172" name="Google Shape;172;g345063284a5_0_0"/>
          <p:cNvSpPr txBox="1"/>
          <p:nvPr/>
        </p:nvSpPr>
        <p:spPr>
          <a:xfrm>
            <a:off x="3658275" y="6500"/>
            <a:ext cx="2256300" cy="477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rPr lang="es-ES" sz="1900" b="0" i="0" u="none" strike="noStrike" cap="none">
                <a:solidFill>
                  <a:srgbClr val="085E7E"/>
                </a:solidFill>
                <a:latin typeface="Encode Sans ExtraBold"/>
                <a:ea typeface="Encode Sans ExtraBold"/>
                <a:cs typeface="Encode Sans ExtraBold"/>
                <a:sym typeface="Encode Sans ExtraBold"/>
              </a:rPr>
              <a:t>DESTINATARIOS</a:t>
            </a:r>
            <a:endParaRPr sz="2000" b="0" i="0" u="none" strike="noStrike" cap="none">
              <a:solidFill>
                <a:srgbClr val="BFCED1"/>
              </a:solidFill>
              <a:latin typeface="Encode Sans ExtraBold"/>
              <a:ea typeface="Encode Sans ExtraBold"/>
              <a:cs typeface="Encode Sans ExtraBold"/>
              <a:sym typeface="Encode Sans ExtraBold"/>
            </a:endParaRPr>
          </a:p>
        </p:txBody>
      </p:sp>
      <p:sp>
        <p:nvSpPr>
          <p:cNvPr id="173" name="Google Shape;173;g345063284a5_0_0"/>
          <p:cNvSpPr/>
          <p:nvPr/>
        </p:nvSpPr>
        <p:spPr>
          <a:xfrm>
            <a:off x="0" y="850"/>
            <a:ext cx="3231600" cy="5145000"/>
          </a:xfrm>
          <a:prstGeom prst="rect">
            <a:avLst/>
          </a:prstGeom>
          <a:gradFill>
            <a:gsLst>
              <a:gs pos="0">
                <a:srgbClr val="E72276"/>
              </a:gs>
              <a:gs pos="50000">
                <a:srgbClr val="085E7E"/>
              </a:gs>
              <a:gs pos="100000">
                <a:srgbClr val="00AEC3"/>
              </a:gs>
            </a:gsLst>
            <a:lin ang="5400012" scaled="0"/>
          </a:gradFill>
          <a:ln w="9525" cap="flat" cmpd="sng">
            <a:solidFill>
              <a:srgbClr val="F2F2F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Calibri"/>
              <a:buNone/>
            </a:pPr>
            <a:endParaRPr sz="15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4" name="Google Shape;174;g345063284a5_0_0"/>
          <p:cNvSpPr txBox="1"/>
          <p:nvPr/>
        </p:nvSpPr>
        <p:spPr>
          <a:xfrm>
            <a:off x="219425" y="2671125"/>
            <a:ext cx="2678100" cy="147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es-ES" sz="1200" b="1" i="0" u="none" strike="noStrike" cap="none">
                <a:solidFill>
                  <a:schemeClr val="lt1"/>
                </a:solidFill>
                <a:latin typeface="Encode Sans"/>
                <a:ea typeface="Encode Sans"/>
                <a:cs typeface="Encode Sans"/>
                <a:sym typeface="Encode Sans"/>
              </a:rPr>
              <a:t>Objetivo: </a:t>
            </a:r>
            <a:endParaRPr sz="1200" b="1" i="0" u="none" strike="noStrike" cap="none">
              <a:solidFill>
                <a:schemeClr val="lt1"/>
              </a:solidFill>
              <a:latin typeface="Encode Sans"/>
              <a:ea typeface="Encode Sans"/>
              <a:cs typeface="Encode Sans"/>
              <a:sym typeface="Encode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endParaRPr sz="1200" b="1" i="0" u="none" strike="noStrike" cap="none">
              <a:solidFill>
                <a:schemeClr val="lt1"/>
              </a:solidFill>
              <a:latin typeface="Encode Sans"/>
              <a:ea typeface="Encode Sans"/>
              <a:cs typeface="Encode Sans"/>
              <a:sym typeface="Encode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es-ES" sz="1200" b="0" i="0" u="none" strike="noStrike" cap="none">
                <a:solidFill>
                  <a:schemeClr val="lt1"/>
                </a:solidFill>
                <a:latin typeface="Encode Sans"/>
                <a:ea typeface="Encode Sans"/>
                <a:cs typeface="Encode Sans"/>
                <a:sym typeface="Encode Sans"/>
              </a:rPr>
              <a:t>Acercar una </a:t>
            </a:r>
            <a:r>
              <a:rPr lang="es-ES" sz="1200" b="1" i="0" u="none" strike="noStrike" cap="none">
                <a:solidFill>
                  <a:schemeClr val="lt1"/>
                </a:solidFill>
                <a:latin typeface="Encode Sans"/>
                <a:ea typeface="Encode Sans"/>
                <a:cs typeface="Encode Sans"/>
                <a:sym typeface="Encode Sans"/>
              </a:rPr>
              <a:t>herramienta de financiamiento bancario </a:t>
            </a:r>
            <a:r>
              <a:rPr lang="es-ES" sz="1200" b="0" i="0" u="none" strike="noStrike" cap="none">
                <a:solidFill>
                  <a:schemeClr val="lt1"/>
                </a:solidFill>
                <a:latin typeface="Encode Sans"/>
                <a:ea typeface="Encode Sans"/>
                <a:cs typeface="Encode Sans"/>
                <a:sym typeface="Encode Sans"/>
              </a:rPr>
              <a:t>para microempresarios y microempresarias con actividades en marcha.</a:t>
            </a:r>
            <a:endParaRPr sz="1200" b="0" i="0" u="none" strike="noStrike" cap="none">
              <a:solidFill>
                <a:schemeClr val="lt1"/>
              </a:solidFill>
              <a:latin typeface="Encode Sans"/>
              <a:ea typeface="Encode Sans"/>
              <a:cs typeface="Encode Sans"/>
              <a:sym typeface="Encode Sans"/>
            </a:endParaRPr>
          </a:p>
        </p:txBody>
      </p:sp>
      <p:cxnSp>
        <p:nvCxnSpPr>
          <p:cNvPr id="175" name="Google Shape;175;g345063284a5_0_0"/>
          <p:cNvCxnSpPr/>
          <p:nvPr/>
        </p:nvCxnSpPr>
        <p:spPr>
          <a:xfrm flipH="1">
            <a:off x="3588200" y="194900"/>
            <a:ext cx="6300" cy="1825800"/>
          </a:xfrm>
          <a:prstGeom prst="straightConnector1">
            <a:avLst/>
          </a:prstGeom>
          <a:noFill/>
          <a:ln w="38100" cap="flat" cmpd="sng">
            <a:solidFill>
              <a:srgbClr val="E72276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76" name="Google Shape;176;g345063284a5_0_0"/>
          <p:cNvSpPr txBox="1"/>
          <p:nvPr/>
        </p:nvSpPr>
        <p:spPr>
          <a:xfrm>
            <a:off x="140400" y="890050"/>
            <a:ext cx="3042300" cy="162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-ES" sz="2100" b="0" i="0" u="none" strike="noStrike" cap="none">
                <a:solidFill>
                  <a:srgbClr val="FFFFFF"/>
                </a:solidFill>
                <a:latin typeface="Encode Sans Black"/>
                <a:ea typeface="Encode Sans Black"/>
                <a:cs typeface="Encode Sans Black"/>
                <a:sym typeface="Encode Sans Black"/>
              </a:rPr>
              <a:t>Microcréditos </a:t>
            </a:r>
            <a:r>
              <a:rPr lang="es-ES" sz="2100">
                <a:solidFill>
                  <a:srgbClr val="FFFFFF"/>
                </a:solidFill>
                <a:latin typeface="Encode Sans Black"/>
                <a:ea typeface="Encode Sans Black"/>
                <a:cs typeface="Encode Sans Black"/>
                <a:sym typeface="Encode Sans Black"/>
              </a:rPr>
              <a:t>Productivos con Bonificación de Tasas</a:t>
            </a:r>
            <a:r>
              <a:rPr lang="es-ES" sz="2100" b="0" i="0" u="none" strike="noStrike" cap="none">
                <a:solidFill>
                  <a:srgbClr val="FFFFFF"/>
                </a:solidFill>
                <a:latin typeface="Encode Sans Black"/>
                <a:ea typeface="Encode Sans Black"/>
                <a:cs typeface="Encode Sans Black"/>
                <a:sym typeface="Encode Sans Black"/>
              </a:rPr>
              <a:t> </a:t>
            </a:r>
            <a:endParaRPr sz="2100" b="0" i="0" u="none" strike="noStrike" cap="none">
              <a:solidFill>
                <a:srgbClr val="FFFFFF"/>
              </a:solidFill>
              <a:latin typeface="Encode Sans"/>
              <a:ea typeface="Encode Sans"/>
              <a:cs typeface="Encode Sans"/>
              <a:sym typeface="Encode Sans"/>
            </a:endParaRPr>
          </a:p>
        </p:txBody>
      </p:sp>
      <p:sp>
        <p:nvSpPr>
          <p:cNvPr id="177" name="Google Shape;177;g345063284a5_0_0"/>
          <p:cNvSpPr/>
          <p:nvPr/>
        </p:nvSpPr>
        <p:spPr>
          <a:xfrm>
            <a:off x="3594500" y="2093050"/>
            <a:ext cx="5442000" cy="2408700"/>
          </a:xfrm>
          <a:prstGeom prst="rect">
            <a:avLst/>
          </a:prstGeom>
          <a:solidFill>
            <a:srgbClr val="085E7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12065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lang="es-ES" sz="1200" b="1" i="0" u="none" strike="noStrike" cap="none">
                <a:solidFill>
                  <a:srgbClr val="FFFFFF"/>
                </a:solidFill>
                <a:latin typeface="Encode Sans"/>
                <a:ea typeface="Encode Sans"/>
                <a:cs typeface="Encode Sans"/>
                <a:sym typeface="Encode Sans"/>
              </a:rPr>
              <a:t>Monto:</a:t>
            </a:r>
            <a:r>
              <a:rPr lang="es-ES" sz="1200" b="0" i="0" u="none" strike="noStrike" cap="none">
                <a:solidFill>
                  <a:srgbClr val="FFFFFF"/>
                </a:solidFill>
                <a:latin typeface="Encode Sans"/>
                <a:ea typeface="Encode Sans"/>
                <a:cs typeface="Encode Sans"/>
                <a:sym typeface="Encode Sans"/>
              </a:rPr>
              <a:t> créditos de </a:t>
            </a:r>
            <a:r>
              <a:rPr lang="es-ES" sz="1200" b="1" i="0" u="none" strike="noStrike" cap="none">
                <a:solidFill>
                  <a:srgbClr val="FFFFFF"/>
                </a:solidFill>
                <a:latin typeface="Encode Sans"/>
                <a:ea typeface="Encode Sans"/>
                <a:cs typeface="Encode Sans"/>
                <a:sym typeface="Encode Sans"/>
              </a:rPr>
              <a:t>hasta $</a:t>
            </a:r>
            <a:r>
              <a:rPr lang="es-ES" sz="1200" b="1">
                <a:solidFill>
                  <a:srgbClr val="FFFFFF"/>
                </a:solidFill>
                <a:latin typeface="Encode Sans"/>
                <a:ea typeface="Encode Sans"/>
                <a:cs typeface="Encode Sans"/>
                <a:sym typeface="Encode Sans"/>
              </a:rPr>
              <a:t>10</a:t>
            </a:r>
            <a:r>
              <a:rPr lang="es-ES" sz="1200" b="1" i="0" u="none" strike="noStrike" cap="none">
                <a:solidFill>
                  <a:srgbClr val="FFFFFF"/>
                </a:solidFill>
                <a:latin typeface="Encode Sans"/>
                <a:ea typeface="Encode Sans"/>
                <a:cs typeface="Encode Sans"/>
                <a:sym typeface="Encode Sans"/>
              </a:rPr>
              <a:t> </a:t>
            </a:r>
            <a:r>
              <a:rPr lang="es-ES" sz="1200" b="1">
                <a:solidFill>
                  <a:srgbClr val="FFFFFF"/>
                </a:solidFill>
                <a:latin typeface="Encode Sans"/>
                <a:ea typeface="Encode Sans"/>
                <a:cs typeface="Encode Sans"/>
                <a:sym typeface="Encode Sans"/>
              </a:rPr>
              <a:t>millones </a:t>
            </a:r>
            <a:r>
              <a:rPr lang="es-ES" sz="1200">
                <a:solidFill>
                  <a:srgbClr val="FFFFFF"/>
                </a:solidFill>
                <a:latin typeface="Encode Sans"/>
                <a:ea typeface="Encode Sans"/>
                <a:cs typeface="Encode Sans"/>
                <a:sym typeface="Encode Sans"/>
              </a:rPr>
              <a:t>por microempresa.</a:t>
            </a:r>
            <a:endParaRPr sz="1200">
              <a:solidFill>
                <a:srgbClr val="FFFFFF"/>
              </a:solidFill>
              <a:latin typeface="Encode Sans"/>
              <a:ea typeface="Encode Sans"/>
              <a:cs typeface="Encode Sans"/>
              <a:sym typeface="Encode Sans"/>
            </a:endParaRPr>
          </a:p>
          <a:p>
            <a:pPr marL="12065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endParaRPr sz="1200">
              <a:solidFill>
                <a:srgbClr val="FFFFFF"/>
              </a:solidFill>
              <a:latin typeface="Encode Sans"/>
              <a:ea typeface="Encode Sans"/>
              <a:cs typeface="Encode Sans"/>
              <a:sym typeface="Encode Sans"/>
            </a:endParaRPr>
          </a:p>
          <a:p>
            <a:pPr marL="12065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lang="es-ES" sz="1200" b="1" i="0" u="none" strike="noStrike" cap="none">
                <a:solidFill>
                  <a:srgbClr val="FFFFFF"/>
                </a:solidFill>
                <a:latin typeface="Encode Sans"/>
                <a:ea typeface="Encode Sans"/>
                <a:cs typeface="Encode Sans"/>
                <a:sym typeface="Encode Sans"/>
              </a:rPr>
              <a:t>Plazos y gracia: Inversión: </a:t>
            </a:r>
            <a:r>
              <a:rPr lang="es-ES" sz="1200" b="0" i="0" u="none" strike="noStrike" cap="none">
                <a:solidFill>
                  <a:schemeClr val="lt1"/>
                </a:solidFill>
                <a:latin typeface="Encode Sans"/>
                <a:ea typeface="Encode Sans"/>
                <a:cs typeface="Encode Sans"/>
                <a:sym typeface="Encode Sans"/>
              </a:rPr>
              <a:t>hasta </a:t>
            </a:r>
            <a:r>
              <a:rPr lang="es-ES" sz="1200">
                <a:solidFill>
                  <a:schemeClr val="lt1"/>
                </a:solidFill>
                <a:latin typeface="Encode Sans"/>
                <a:ea typeface="Encode Sans"/>
                <a:cs typeface="Encode Sans"/>
                <a:sym typeface="Encode Sans"/>
              </a:rPr>
              <a:t>48</a:t>
            </a:r>
            <a:r>
              <a:rPr lang="es-ES" sz="1200" b="0" i="0" u="none" strike="noStrike" cap="none">
                <a:solidFill>
                  <a:schemeClr val="lt1"/>
                </a:solidFill>
                <a:latin typeface="Encode Sans"/>
                <a:ea typeface="Encode Sans"/>
                <a:cs typeface="Encode Sans"/>
                <a:sym typeface="Encode Sans"/>
              </a:rPr>
              <a:t> meses. </a:t>
            </a:r>
            <a:r>
              <a:rPr lang="es-ES" sz="1200" b="1" i="0" u="none" strike="noStrike" cap="none">
                <a:solidFill>
                  <a:schemeClr val="lt1"/>
                </a:solidFill>
                <a:latin typeface="Encode Sans"/>
                <a:ea typeface="Encode Sans"/>
                <a:cs typeface="Encode Sans"/>
                <a:sym typeface="Encode Sans"/>
              </a:rPr>
              <a:t>Capital de Trabajo:</a:t>
            </a:r>
            <a:r>
              <a:rPr lang="es-ES" sz="1200" b="0" i="0" u="none" strike="noStrike" cap="none">
                <a:solidFill>
                  <a:schemeClr val="lt1"/>
                </a:solidFill>
                <a:latin typeface="Encode Sans"/>
                <a:ea typeface="Encode Sans"/>
                <a:cs typeface="Encode Sans"/>
                <a:sym typeface="Encode Sans"/>
              </a:rPr>
              <a:t> hasta </a:t>
            </a:r>
            <a:r>
              <a:rPr lang="es-ES" sz="1200">
                <a:solidFill>
                  <a:schemeClr val="lt1"/>
                </a:solidFill>
                <a:latin typeface="Encode Sans"/>
                <a:ea typeface="Encode Sans"/>
                <a:cs typeface="Encode Sans"/>
                <a:sym typeface="Encode Sans"/>
              </a:rPr>
              <a:t>24</a:t>
            </a:r>
            <a:r>
              <a:rPr lang="es-ES" sz="1200" b="0" i="0" u="none" strike="noStrike" cap="none">
                <a:solidFill>
                  <a:schemeClr val="lt1"/>
                </a:solidFill>
                <a:latin typeface="Encode Sans"/>
                <a:ea typeface="Encode Sans"/>
                <a:cs typeface="Encode Sans"/>
                <a:sym typeface="Encode Sans"/>
              </a:rPr>
              <a:t> meses.</a:t>
            </a:r>
            <a:endParaRPr sz="1200" b="0" i="0" u="none" strike="noStrike" cap="none">
              <a:solidFill>
                <a:schemeClr val="lt1"/>
              </a:solidFill>
              <a:latin typeface="Encode Sans"/>
              <a:ea typeface="Encode Sans"/>
              <a:cs typeface="Encode Sans"/>
              <a:sym typeface="Encode Sans"/>
            </a:endParaRPr>
          </a:p>
          <a:p>
            <a:pPr marL="12065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endParaRPr sz="1200">
              <a:solidFill>
                <a:schemeClr val="lt1"/>
              </a:solidFill>
              <a:latin typeface="Encode Sans"/>
              <a:ea typeface="Encode Sans"/>
              <a:cs typeface="Encode Sans"/>
              <a:sym typeface="Encode Sans"/>
            </a:endParaRPr>
          </a:p>
          <a:p>
            <a:pPr marL="12065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lang="es-ES" sz="1200" b="1" i="0" u="none" strike="noStrike" cap="none">
                <a:solidFill>
                  <a:srgbClr val="FFFFFF"/>
                </a:solidFill>
                <a:latin typeface="Encode Sans"/>
                <a:ea typeface="Encode Sans"/>
                <a:cs typeface="Encode Sans"/>
                <a:sym typeface="Encode Sans"/>
              </a:rPr>
              <a:t>Garantías: </a:t>
            </a:r>
            <a:r>
              <a:rPr lang="es-ES" sz="1200" b="0" i="0" u="none" strike="noStrike" cap="none">
                <a:solidFill>
                  <a:srgbClr val="FFFFFF"/>
                </a:solidFill>
                <a:latin typeface="Encode Sans"/>
                <a:ea typeface="Encode Sans"/>
                <a:cs typeface="Encode Sans"/>
                <a:sym typeface="Encode Sans"/>
              </a:rPr>
              <a:t>a satisfacción del banco.</a:t>
            </a:r>
            <a:endParaRPr sz="1200" b="0" i="0" u="none" strike="noStrike" cap="none">
              <a:solidFill>
                <a:srgbClr val="FFFFFF"/>
              </a:solidFill>
              <a:latin typeface="Encode Sans"/>
              <a:ea typeface="Encode Sans"/>
              <a:cs typeface="Encode Sans"/>
              <a:sym typeface="Encode Sans"/>
            </a:endParaRPr>
          </a:p>
          <a:p>
            <a:pPr marL="12065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endParaRPr sz="1200">
              <a:solidFill>
                <a:srgbClr val="FFFFFF"/>
              </a:solidFill>
              <a:latin typeface="Encode Sans"/>
              <a:ea typeface="Encode Sans"/>
              <a:cs typeface="Encode Sans"/>
              <a:sym typeface="Encode Sans"/>
            </a:endParaRPr>
          </a:p>
          <a:p>
            <a:pPr marL="12065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lang="es-ES" sz="1200" b="1">
                <a:solidFill>
                  <a:srgbClr val="FFFFFF"/>
                </a:solidFill>
                <a:latin typeface="Encode Sans"/>
                <a:ea typeface="Encode Sans"/>
                <a:cs typeface="Encode Sans"/>
                <a:sym typeface="Encode Sans"/>
              </a:rPr>
              <a:t>Tasa: tasa del Banco Provincia para Microempresas </a:t>
            </a:r>
            <a:r>
              <a:rPr lang="es-ES" sz="1200">
                <a:solidFill>
                  <a:srgbClr val="FFFFFF"/>
                </a:solidFill>
                <a:latin typeface="Encode Sans"/>
                <a:ea typeface="Encode Sans"/>
                <a:cs typeface="Encode Sans"/>
                <a:sym typeface="Encode Sans"/>
              </a:rPr>
              <a:t>(actualmente 64</a:t>
            </a:r>
            <a:r>
              <a:rPr lang="es-ES" sz="1200">
                <a:solidFill>
                  <a:schemeClr val="lt1"/>
                </a:solidFill>
                <a:latin typeface="Encode Sans"/>
                <a:ea typeface="Encode Sans"/>
                <a:cs typeface="Encode Sans"/>
                <a:sym typeface="Encode Sans"/>
              </a:rPr>
              <a:t>% para inversión y 69% para capital de trabajo)</a:t>
            </a:r>
            <a:endParaRPr sz="1200">
              <a:solidFill>
                <a:schemeClr val="lt1"/>
              </a:solidFill>
              <a:latin typeface="Encode Sans"/>
              <a:ea typeface="Encode Sans"/>
              <a:cs typeface="Encode Sans"/>
              <a:sym typeface="Encode Sans"/>
            </a:endParaRPr>
          </a:p>
          <a:p>
            <a:pPr marL="12065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endParaRPr sz="1200">
              <a:solidFill>
                <a:schemeClr val="lt1"/>
              </a:solidFill>
              <a:latin typeface="Encode Sans"/>
              <a:ea typeface="Encode Sans"/>
              <a:cs typeface="Encode Sans"/>
              <a:sym typeface="Encode Sans"/>
            </a:endParaRPr>
          </a:p>
          <a:p>
            <a:pPr marL="12065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lang="es-ES" sz="1200">
                <a:solidFill>
                  <a:schemeClr val="lt1"/>
                </a:solidFill>
                <a:latin typeface="Encode Sans"/>
                <a:ea typeface="Encode Sans"/>
                <a:cs typeface="Encode Sans"/>
                <a:sym typeface="Encode Sans"/>
              </a:rPr>
              <a:t>Bonificaciones: hasta </a:t>
            </a:r>
            <a:r>
              <a:rPr lang="es-ES" sz="1200" b="1">
                <a:solidFill>
                  <a:schemeClr val="lt1"/>
                </a:solidFill>
                <a:latin typeface="Encode Sans"/>
                <a:ea typeface="Encode Sans"/>
                <a:cs typeface="Encode Sans"/>
                <a:sym typeface="Encode Sans"/>
              </a:rPr>
              <a:t>8 </a:t>
            </a:r>
            <a:r>
              <a:rPr lang="es-ES" sz="1200">
                <a:solidFill>
                  <a:schemeClr val="lt1"/>
                </a:solidFill>
                <a:latin typeface="Encode Sans"/>
                <a:ea typeface="Encode Sans"/>
                <a:cs typeface="Encode Sans"/>
                <a:sym typeface="Encode Sans"/>
              </a:rPr>
              <a:t>puntos (línea general) y hasta </a:t>
            </a:r>
            <a:r>
              <a:rPr lang="es-ES" sz="1200" b="1">
                <a:solidFill>
                  <a:schemeClr val="lt1"/>
                </a:solidFill>
                <a:latin typeface="Encode Sans"/>
                <a:ea typeface="Encode Sans"/>
                <a:cs typeface="Encode Sans"/>
                <a:sym typeface="Encode Sans"/>
              </a:rPr>
              <a:t>10 </a:t>
            </a:r>
            <a:r>
              <a:rPr lang="es-ES" sz="1200">
                <a:solidFill>
                  <a:schemeClr val="lt1"/>
                </a:solidFill>
                <a:latin typeface="Encode Sans"/>
                <a:ea typeface="Encode Sans"/>
                <a:cs typeface="Encode Sans"/>
                <a:sym typeface="Encode Sans"/>
              </a:rPr>
              <a:t>puntos (liderada por mujeres o diversidades)</a:t>
            </a:r>
            <a:endParaRPr sz="1200">
              <a:solidFill>
                <a:srgbClr val="FFFFFF"/>
              </a:solidFill>
              <a:latin typeface="Encode Sans"/>
              <a:ea typeface="Encode Sans"/>
              <a:cs typeface="Encode Sans"/>
              <a:sym typeface="Encode Sans"/>
            </a:endParaRPr>
          </a:p>
          <a:p>
            <a:pPr marL="12065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endParaRPr sz="1200">
              <a:solidFill>
                <a:srgbClr val="FFFFFF"/>
              </a:solidFill>
              <a:latin typeface="Encode Sans"/>
              <a:ea typeface="Encode Sans"/>
              <a:cs typeface="Encode Sans"/>
              <a:sym typeface="Encode Sans"/>
            </a:endParaRPr>
          </a:p>
        </p:txBody>
      </p:sp>
      <p:sp>
        <p:nvSpPr>
          <p:cNvPr id="178" name="Google Shape;178;g345063284a5_0_0"/>
          <p:cNvSpPr/>
          <p:nvPr/>
        </p:nvSpPr>
        <p:spPr>
          <a:xfrm>
            <a:off x="3588200" y="4502900"/>
            <a:ext cx="5375700" cy="6111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lang="es-ES" sz="1400" b="1" i="0" u="none" strike="noStrike" cap="none">
                <a:solidFill>
                  <a:srgbClr val="E62076"/>
                </a:solidFill>
                <a:latin typeface="Encode Sans"/>
                <a:ea typeface="Encode Sans"/>
                <a:cs typeface="Encode Sans"/>
                <a:sym typeface="Encode Sans"/>
              </a:rPr>
              <a:t>Cómo participar?</a:t>
            </a:r>
            <a:r>
              <a:rPr lang="es-ES" sz="1400" b="0" i="0" u="none" strike="noStrike" cap="none">
                <a:solidFill>
                  <a:srgbClr val="E62076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sz="1400" b="0" i="0" u="none" strike="noStrike" cap="none">
              <a:solidFill>
                <a:srgbClr val="E62076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lang="es-ES" sz="1300" b="1" u="sng">
                <a:solidFill>
                  <a:srgbClr val="1155CC"/>
                </a:solidFill>
                <a:highlight>
                  <a:srgbClr val="FFFFFF"/>
                </a:highlight>
                <a:latin typeface="Encode Sans"/>
                <a:ea typeface="Encode Sans"/>
                <a:cs typeface="Encode Sans"/>
                <a:sym typeface="Encode Sans"/>
                <a:hlinkClick r:id="rId3">
                  <a:extLst>
                    <a:ext uri="{A12FA001-AC4F-418D-AE19-62706E023703}">
                      <ahyp:hlinkClr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val="tx"/>
                    </a:ext>
                  </a:extLst>
                </a:hlinkClick>
              </a:rPr>
              <a:t>https://www.mp.gba.gov.ar/microcreditosproductivos/</a:t>
            </a:r>
            <a:endParaRPr b="1">
              <a:solidFill>
                <a:srgbClr val="085E7E"/>
              </a:solidFill>
              <a:latin typeface="Encode Sans"/>
              <a:ea typeface="Encode Sans"/>
              <a:cs typeface="Encode Sans"/>
              <a:sym typeface="Encode San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3" name="Google Shape;183;g211fa502132_2_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3424248" cy="5145074"/>
          </a:xfrm>
          <a:prstGeom prst="rect">
            <a:avLst/>
          </a:prstGeom>
          <a:noFill/>
          <a:ln>
            <a:noFill/>
          </a:ln>
        </p:spPr>
      </p:pic>
      <p:sp>
        <p:nvSpPr>
          <p:cNvPr id="184" name="Google Shape;184;g211fa502132_2_0"/>
          <p:cNvSpPr/>
          <p:nvPr/>
        </p:nvSpPr>
        <p:spPr>
          <a:xfrm>
            <a:off x="3861975" y="3725075"/>
            <a:ext cx="4615500" cy="1011900"/>
          </a:xfrm>
          <a:prstGeom prst="rect">
            <a:avLst/>
          </a:prstGeom>
          <a:solidFill>
            <a:srgbClr val="085E7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12065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lang="es-ES" sz="1400" b="0" i="0" u="none" strike="noStrike" cap="none">
                <a:solidFill>
                  <a:srgbClr val="FFFFFF"/>
                </a:solidFill>
                <a:latin typeface="Encode Sans"/>
                <a:ea typeface="Encode Sans"/>
                <a:cs typeface="Encode Sans"/>
                <a:sym typeface="Encode Sans"/>
              </a:rPr>
              <a:t>Crédito a tasa cero de </a:t>
            </a:r>
            <a:r>
              <a:rPr lang="es-ES" sz="1400" b="1" i="0" u="none" strike="noStrike" cap="none">
                <a:solidFill>
                  <a:srgbClr val="FFFFFF"/>
                </a:solidFill>
                <a:latin typeface="Encode Sans"/>
                <a:ea typeface="Encode Sans"/>
                <a:cs typeface="Encode Sans"/>
                <a:sym typeface="Encode Sans"/>
              </a:rPr>
              <a:t>hasta </a:t>
            </a:r>
            <a:r>
              <a:rPr lang="es-ES" sz="1400" b="1" i="0" u="none" strike="noStrike" cap="none">
                <a:solidFill>
                  <a:srgbClr val="FFFFFF"/>
                </a:solidFill>
                <a:latin typeface="Encode Sans"/>
                <a:ea typeface="Encode Sans"/>
                <a:cs typeface="Encode Sans"/>
                <a:sym typeface="Encode Sans"/>
                <a:extLst>
                  <a:ext uri="http://customooxmlschemas.google.com/">
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0"/>
                  </a:ext>
                </a:extLst>
              </a:rPr>
              <a:t>$</a:t>
            </a:r>
            <a:r>
              <a:rPr lang="es-ES" b="1">
                <a:solidFill>
                  <a:srgbClr val="FFFFFF"/>
                </a:solidFill>
                <a:latin typeface="Encode Sans"/>
                <a:ea typeface="Encode Sans"/>
                <a:cs typeface="Encode Sans"/>
                <a:sym typeface="Encode Sans"/>
                <a:extLst>
                  <a:ext uri="http://customooxmlschemas.google.com/">
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1"/>
                  </a:ext>
                </a:extLst>
              </a:rPr>
              <a:t>6</a:t>
            </a:r>
            <a:r>
              <a:rPr lang="es-ES" sz="1400" b="1" i="0" u="none" strike="noStrike" cap="none">
                <a:solidFill>
                  <a:srgbClr val="FFFFFF"/>
                </a:solidFill>
                <a:latin typeface="Encode Sans"/>
                <a:ea typeface="Encode Sans"/>
                <a:cs typeface="Encode Sans"/>
                <a:sym typeface="Encode Sans"/>
                <a:extLst>
                  <a:ext uri="http://customooxmlschemas.google.com/">
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2"/>
                  </a:ext>
                </a:extLst>
              </a:rPr>
              <a:t>.000.000</a:t>
            </a:r>
            <a:endParaRPr sz="1400" b="1" i="0" u="none" strike="noStrike" cap="none">
              <a:solidFill>
                <a:srgbClr val="FFFFFF"/>
              </a:solidFill>
              <a:latin typeface="Encode Sans"/>
              <a:ea typeface="Encode Sans"/>
              <a:cs typeface="Encode Sans"/>
              <a:sym typeface="Encode Sans"/>
            </a:endParaRPr>
          </a:p>
          <a:p>
            <a:pPr marL="12065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lang="es-ES" sz="1400" b="0" i="0" u="none" strike="noStrike" cap="none">
                <a:solidFill>
                  <a:srgbClr val="FFFFFF"/>
                </a:solidFill>
                <a:latin typeface="Encode Sans"/>
                <a:ea typeface="Encode Sans"/>
                <a:cs typeface="Encode Sans"/>
                <a:sym typeface="Encode Sans"/>
              </a:rPr>
              <a:t>Período de gracia  </a:t>
            </a:r>
            <a:r>
              <a:rPr lang="es-ES" sz="1400" b="1" i="0" u="none" strike="noStrike" cap="none">
                <a:solidFill>
                  <a:srgbClr val="FFFFFF"/>
                </a:solidFill>
                <a:latin typeface="Encode Sans"/>
                <a:ea typeface="Encode Sans"/>
                <a:cs typeface="Encode Sans"/>
                <a:sym typeface="Encode Sans"/>
              </a:rPr>
              <a:t>entre </a:t>
            </a:r>
            <a:r>
              <a:rPr lang="es-ES" b="1">
                <a:solidFill>
                  <a:srgbClr val="FFFFFF"/>
                </a:solidFill>
                <a:latin typeface="Encode Sans"/>
                <a:ea typeface="Encode Sans"/>
                <a:cs typeface="Encode Sans"/>
                <a:sym typeface="Encode Sans"/>
              </a:rPr>
              <a:t>3</a:t>
            </a:r>
            <a:r>
              <a:rPr lang="es-ES" sz="1400" b="1" i="0" u="none" strike="noStrike" cap="none">
                <a:solidFill>
                  <a:srgbClr val="FFFFFF"/>
                </a:solidFill>
                <a:latin typeface="Encode Sans"/>
                <a:ea typeface="Encode Sans"/>
                <a:cs typeface="Encode Sans"/>
                <a:sym typeface="Encode Sans"/>
              </a:rPr>
              <a:t> y </a:t>
            </a:r>
            <a:r>
              <a:rPr lang="es-ES" b="1">
                <a:solidFill>
                  <a:srgbClr val="FFFFFF"/>
                </a:solidFill>
                <a:latin typeface="Encode Sans"/>
                <a:ea typeface="Encode Sans"/>
                <a:cs typeface="Encode Sans"/>
                <a:sym typeface="Encode Sans"/>
              </a:rPr>
              <a:t>6</a:t>
            </a:r>
            <a:r>
              <a:rPr lang="es-ES" sz="1400" b="1" i="0" u="none" strike="noStrike" cap="none">
                <a:solidFill>
                  <a:srgbClr val="FFFFFF"/>
                </a:solidFill>
                <a:latin typeface="Encode Sans"/>
                <a:ea typeface="Encode Sans"/>
                <a:cs typeface="Encode Sans"/>
                <a:sym typeface="Encode Sans"/>
              </a:rPr>
              <a:t> meses</a:t>
            </a:r>
            <a:endParaRPr sz="1400" b="1" i="0" u="none" strike="noStrike" cap="none">
              <a:solidFill>
                <a:srgbClr val="FFFFFF"/>
              </a:solidFill>
              <a:latin typeface="Encode Sans"/>
              <a:ea typeface="Encode Sans"/>
              <a:cs typeface="Encode Sans"/>
              <a:sym typeface="Encode Sans"/>
            </a:endParaRPr>
          </a:p>
          <a:p>
            <a:pPr marL="12065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lang="es-ES" sz="1400" b="0" i="0" u="none" strike="noStrike" cap="none">
                <a:solidFill>
                  <a:srgbClr val="FFFFFF"/>
                </a:solidFill>
                <a:latin typeface="Encode Sans"/>
                <a:ea typeface="Encode Sans"/>
                <a:cs typeface="Encode Sans"/>
                <a:sym typeface="Encode Sans"/>
              </a:rPr>
              <a:t>Plazo de devolución </a:t>
            </a:r>
            <a:r>
              <a:rPr lang="es-ES" b="1">
                <a:solidFill>
                  <a:srgbClr val="FFFFFF"/>
                </a:solidFill>
                <a:latin typeface="Encode Sans"/>
                <a:ea typeface="Encode Sans"/>
                <a:cs typeface="Encode Sans"/>
                <a:sym typeface="Encode Sans"/>
              </a:rPr>
              <a:t>24</a:t>
            </a:r>
            <a:r>
              <a:rPr lang="es-ES" sz="1400" b="1" i="0" u="none" strike="noStrike" cap="none">
                <a:solidFill>
                  <a:srgbClr val="FFFFFF"/>
                </a:solidFill>
                <a:latin typeface="Encode Sans"/>
                <a:ea typeface="Encode Sans"/>
                <a:cs typeface="Encode Sans"/>
                <a:sym typeface="Encode Sans"/>
              </a:rPr>
              <a:t> </a:t>
            </a:r>
            <a:r>
              <a:rPr lang="es-ES" sz="1400" b="1" i="0" u="none" strike="noStrike" cap="none">
                <a:solidFill>
                  <a:srgbClr val="FFFFFF"/>
                </a:solidFill>
                <a:latin typeface="Encode Sans"/>
                <a:ea typeface="Encode Sans"/>
                <a:cs typeface="Encode Sans"/>
                <a:sym typeface="Encode Sans"/>
                <a:extLst>
                  <a:ext uri="http://customooxmlschemas.google.com/">
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3"/>
                  </a:ext>
                </a:extLst>
              </a:rPr>
              <a:t>meses</a:t>
            </a:r>
            <a:endParaRPr sz="1400" b="1" i="0" u="none" strike="noStrike" cap="none">
              <a:solidFill>
                <a:srgbClr val="FFFFFF"/>
              </a:solidFill>
              <a:latin typeface="Encode Sans"/>
              <a:ea typeface="Encode Sans"/>
              <a:cs typeface="Encode Sans"/>
              <a:sym typeface="Encode Sans"/>
            </a:endParaRPr>
          </a:p>
          <a:p>
            <a:pPr marL="12065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lang="es-ES" sz="1400" b="1" i="0" u="none" strike="noStrike" cap="none">
                <a:solidFill>
                  <a:srgbClr val="FFFFFF"/>
                </a:solidFill>
                <a:latin typeface="Encode Sans"/>
                <a:ea typeface="Encode Sans"/>
                <a:cs typeface="Encode Sans"/>
                <a:sym typeface="Encode Sans"/>
              </a:rPr>
              <a:t>Garantías Personales</a:t>
            </a:r>
            <a:endParaRPr sz="1400" b="1" i="0" u="none" strike="noStrike" cap="none">
              <a:solidFill>
                <a:srgbClr val="FFFFFF"/>
              </a:solidFill>
              <a:latin typeface="Encode Sans"/>
              <a:ea typeface="Encode Sans"/>
              <a:cs typeface="Encode Sans"/>
              <a:sym typeface="Encode Sans"/>
            </a:endParaRPr>
          </a:p>
        </p:txBody>
      </p:sp>
      <p:pic>
        <p:nvPicPr>
          <p:cNvPr id="185" name="Google Shape;185;g211fa502132_2_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191125" y="169600"/>
            <a:ext cx="1743700" cy="594099"/>
          </a:xfrm>
          <a:prstGeom prst="rect">
            <a:avLst/>
          </a:prstGeom>
          <a:noFill/>
          <a:ln>
            <a:noFill/>
          </a:ln>
        </p:spPr>
      </p:pic>
      <p:sp>
        <p:nvSpPr>
          <p:cNvPr id="186" name="Google Shape;186;g211fa502132_2_0"/>
          <p:cNvSpPr txBox="1"/>
          <p:nvPr/>
        </p:nvSpPr>
        <p:spPr>
          <a:xfrm>
            <a:off x="3670025" y="1564700"/>
            <a:ext cx="4855500" cy="79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sz="1200" b="0" i="0" u="none" strike="noStrike" cap="none">
              <a:solidFill>
                <a:srgbClr val="535353"/>
              </a:solidFill>
              <a:latin typeface="Encode Sans"/>
              <a:ea typeface="Encode Sans"/>
              <a:cs typeface="Encode Sans"/>
              <a:sym typeface="Encode Sans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sz="1200" b="0" i="0" u="none" strike="noStrike" cap="none">
              <a:solidFill>
                <a:srgbClr val="535353"/>
              </a:solidFill>
              <a:latin typeface="Encode Sans"/>
              <a:ea typeface="Encode Sans"/>
              <a:cs typeface="Encode Sans"/>
              <a:sym typeface="Encode Sans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s-ES" sz="1200" b="1" i="0" u="none" strike="noStrike" cap="none">
                <a:solidFill>
                  <a:srgbClr val="535353"/>
                </a:solidFill>
                <a:latin typeface="Encode Sans"/>
                <a:ea typeface="Encode Sans"/>
                <a:cs typeface="Encode Sans"/>
                <a:sym typeface="Encode Sans"/>
              </a:rPr>
              <a:t>  </a:t>
            </a:r>
            <a:endParaRPr sz="1200" b="1" i="0" u="none" strike="noStrike" cap="none">
              <a:solidFill>
                <a:srgbClr val="535353"/>
              </a:solidFill>
              <a:latin typeface="Encode Sans"/>
              <a:ea typeface="Encode Sans"/>
              <a:cs typeface="Encode Sans"/>
              <a:sym typeface="Encode Sans"/>
            </a:endParaRPr>
          </a:p>
        </p:txBody>
      </p:sp>
      <p:sp>
        <p:nvSpPr>
          <p:cNvPr id="187" name="Google Shape;187;g211fa502132_2_0"/>
          <p:cNvSpPr txBox="1"/>
          <p:nvPr/>
        </p:nvSpPr>
        <p:spPr>
          <a:xfrm>
            <a:off x="3661425" y="1240700"/>
            <a:ext cx="52734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12065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s-ES" sz="1400" b="1" i="0" u="none" strike="noStrike" cap="none">
                <a:solidFill>
                  <a:srgbClr val="085E7E"/>
                </a:solidFill>
                <a:latin typeface="Encode Sans"/>
                <a:ea typeface="Encode Sans"/>
                <a:cs typeface="Encode Sans"/>
                <a:sym typeface="Encode Sans"/>
              </a:rPr>
              <a:t>Destinatarios:</a:t>
            </a:r>
            <a:endParaRPr sz="1400" b="0" i="0" u="none" strike="noStrike" cap="none">
              <a:solidFill>
                <a:srgbClr val="085E7E"/>
              </a:solidFill>
              <a:latin typeface="Encode Sans Medium"/>
              <a:ea typeface="Encode Sans Medium"/>
              <a:cs typeface="Encode Sans Medium"/>
              <a:sym typeface="Encode Sans Medium"/>
            </a:endParaRPr>
          </a:p>
        </p:txBody>
      </p:sp>
      <p:sp>
        <p:nvSpPr>
          <p:cNvPr id="188" name="Google Shape;188;g211fa502132_2_0"/>
          <p:cNvSpPr txBox="1"/>
          <p:nvPr/>
        </p:nvSpPr>
        <p:spPr>
          <a:xfrm>
            <a:off x="3703200" y="763700"/>
            <a:ext cx="2985000" cy="477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rPr lang="es-ES" sz="1900" b="0" i="0" u="none" strike="noStrike" cap="none">
                <a:solidFill>
                  <a:srgbClr val="085E7E"/>
                </a:solidFill>
                <a:latin typeface="Encode Sans ExtraBold"/>
                <a:ea typeface="Encode Sans ExtraBold"/>
                <a:cs typeface="Encode Sans ExtraBold"/>
                <a:sym typeface="Encode Sans ExtraBold"/>
              </a:rPr>
              <a:t>EMPRENDIMIENTOS</a:t>
            </a:r>
            <a:endParaRPr sz="2000" b="0" i="0" u="none" strike="noStrike" cap="none">
              <a:solidFill>
                <a:srgbClr val="085E7E"/>
              </a:solidFill>
              <a:latin typeface="Encode Sans ExtraBold"/>
              <a:ea typeface="Encode Sans ExtraBold"/>
              <a:cs typeface="Encode Sans ExtraBold"/>
              <a:sym typeface="Encode Sans ExtraBold"/>
            </a:endParaRPr>
          </a:p>
        </p:txBody>
      </p:sp>
      <p:pic>
        <p:nvPicPr>
          <p:cNvPr id="189" name="Google Shape;189;g211fa502132_2_0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79425" y="512847"/>
            <a:ext cx="2985001" cy="1014415"/>
          </a:xfrm>
          <a:prstGeom prst="rect">
            <a:avLst/>
          </a:prstGeom>
          <a:noFill/>
          <a:ln>
            <a:noFill/>
          </a:ln>
        </p:spPr>
      </p:pic>
      <p:sp>
        <p:nvSpPr>
          <p:cNvPr id="190" name="Google Shape;190;g211fa502132_2_0"/>
          <p:cNvSpPr txBox="1"/>
          <p:nvPr/>
        </p:nvSpPr>
        <p:spPr>
          <a:xfrm>
            <a:off x="257475" y="2026225"/>
            <a:ext cx="2628900" cy="277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s-ES" sz="1200" b="1" i="0" u="none" strike="noStrike" cap="none">
                <a:solidFill>
                  <a:schemeClr val="lt1"/>
                </a:solidFill>
                <a:latin typeface="Encode Sans"/>
                <a:ea typeface="Encode Sans"/>
                <a:cs typeface="Encode Sans"/>
                <a:sym typeface="Encode Sans"/>
              </a:rPr>
              <a:t>Objetivo: </a:t>
            </a:r>
            <a:endParaRPr sz="1200" b="1" i="0" u="none" strike="noStrike" cap="none">
              <a:solidFill>
                <a:schemeClr val="lt1"/>
              </a:solidFill>
              <a:latin typeface="Encode Sans"/>
              <a:ea typeface="Encode Sans"/>
              <a:cs typeface="Encode Sans"/>
              <a:sym typeface="Encode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s-ES" sz="1200" b="0" i="0" u="none" strike="noStrike" cap="none">
                <a:solidFill>
                  <a:schemeClr val="lt1"/>
                </a:solidFill>
                <a:latin typeface="Encode Sans"/>
                <a:ea typeface="Encode Sans"/>
                <a:cs typeface="Encode Sans"/>
                <a:sym typeface="Encode Sans"/>
              </a:rPr>
              <a:t>Brindar una </a:t>
            </a:r>
            <a:r>
              <a:rPr lang="es-ES" sz="1200" b="1" i="0" u="none" strike="noStrike" cap="none">
                <a:solidFill>
                  <a:schemeClr val="lt1"/>
                </a:solidFill>
                <a:latin typeface="Encode Sans"/>
                <a:ea typeface="Encode Sans"/>
                <a:cs typeface="Encode Sans"/>
                <a:sym typeface="Encode Sans"/>
              </a:rPr>
              <a:t>herramienta de financiamiento </a:t>
            </a:r>
            <a:r>
              <a:rPr lang="es-ES" sz="1200" b="0" i="0" u="none" strike="noStrike" cap="none">
                <a:solidFill>
                  <a:schemeClr val="lt1"/>
                </a:solidFill>
                <a:latin typeface="Encode Sans"/>
                <a:ea typeface="Encode Sans"/>
                <a:cs typeface="Encode Sans"/>
                <a:sym typeface="Encode Sans"/>
              </a:rPr>
              <a:t>para emprendedores y emprendedoras, microempresarios y microempresarias que por diversas razones quedan excluídos de las fuentes de financiamiento formales y el emprendimiento se encuentre en desarrollo incipiente o en etapa de sostenimiento.</a:t>
            </a:r>
            <a:endParaRPr sz="1200" b="0" i="0" u="none" strike="noStrike" cap="none">
              <a:solidFill>
                <a:schemeClr val="lt1"/>
              </a:solidFill>
              <a:latin typeface="Encode Sans"/>
              <a:ea typeface="Encode Sans"/>
              <a:cs typeface="Encode Sans"/>
              <a:sym typeface="Encode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sz="1200" b="0" i="0" u="none" strike="noStrike" cap="none">
              <a:solidFill>
                <a:schemeClr val="lt1"/>
              </a:solidFill>
              <a:latin typeface="Encode Sans"/>
              <a:ea typeface="Encode Sans"/>
              <a:cs typeface="Encode Sans"/>
              <a:sym typeface="Encode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s-ES" sz="1200" b="1">
                <a:solidFill>
                  <a:schemeClr val="lt1"/>
                </a:solidFill>
                <a:latin typeface="Encode Sans"/>
                <a:ea typeface="Encode Sans"/>
                <a:cs typeface="Encode Sans"/>
                <a:sym typeface="Encode Sans"/>
              </a:rPr>
              <a:t>NUEVO LLAMADO PRÓXIMAMENTE </a:t>
            </a:r>
            <a:endParaRPr sz="1200" b="1" i="0" u="none" strike="noStrike" cap="none">
              <a:solidFill>
                <a:schemeClr val="lt1"/>
              </a:solidFill>
              <a:latin typeface="Encode Sans"/>
              <a:ea typeface="Encode Sans"/>
              <a:cs typeface="Encode Sans"/>
              <a:sym typeface="Encode Sans"/>
            </a:endParaRPr>
          </a:p>
        </p:txBody>
      </p:sp>
      <p:sp>
        <p:nvSpPr>
          <p:cNvPr id="191" name="Google Shape;191;g211fa502132_2_0"/>
          <p:cNvSpPr txBox="1"/>
          <p:nvPr/>
        </p:nvSpPr>
        <p:spPr>
          <a:xfrm>
            <a:off x="3741975" y="1479575"/>
            <a:ext cx="4855500" cy="185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marR="0" lvl="0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85E7E"/>
              </a:buClr>
              <a:buSzPts val="1200"/>
              <a:buFont typeface="Encode Sans"/>
              <a:buChar char="●"/>
            </a:pPr>
            <a:r>
              <a:rPr lang="es-ES" sz="1200" b="0" i="0" u="none" strike="noStrike" cap="none">
                <a:solidFill>
                  <a:srgbClr val="535353"/>
                </a:solidFill>
                <a:latin typeface="Encode Sans"/>
                <a:ea typeface="Encode Sans"/>
                <a:cs typeface="Encode Sans"/>
                <a:sym typeface="Encode Sans"/>
              </a:rPr>
              <a:t>Desarrollen una actividad productiva o brinden un servicio.</a:t>
            </a:r>
            <a:endParaRPr sz="1200" b="0" i="0" u="none" strike="noStrike" cap="none">
              <a:solidFill>
                <a:srgbClr val="535353"/>
              </a:solidFill>
              <a:latin typeface="Encode Sans"/>
              <a:ea typeface="Encode Sans"/>
              <a:cs typeface="Encode Sans"/>
              <a:sym typeface="Encode Sans"/>
            </a:endParaRPr>
          </a:p>
          <a:p>
            <a:pPr marL="457200" marR="0" lvl="0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35353"/>
              </a:buClr>
              <a:buSzPts val="1200"/>
              <a:buFont typeface="Encode Sans"/>
              <a:buChar char="●"/>
            </a:pPr>
            <a:r>
              <a:rPr lang="es-ES" sz="1200" b="0" i="0" u="none" strike="noStrike" cap="none">
                <a:solidFill>
                  <a:srgbClr val="535353"/>
                </a:solidFill>
                <a:latin typeface="Encode Sans"/>
                <a:ea typeface="Encode Sans"/>
                <a:cs typeface="Encode Sans"/>
                <a:sym typeface="Encode Sans"/>
              </a:rPr>
              <a:t>Tengan sede productiva y proyecto en la provincia de Buenos Aires.</a:t>
            </a:r>
            <a:endParaRPr sz="1200" b="0" i="0" u="none" strike="noStrike" cap="none">
              <a:solidFill>
                <a:srgbClr val="535353"/>
              </a:solidFill>
              <a:latin typeface="Encode Sans"/>
              <a:ea typeface="Encode Sans"/>
              <a:cs typeface="Encode Sans"/>
              <a:sym typeface="Encode Sans"/>
            </a:endParaRPr>
          </a:p>
          <a:p>
            <a:pPr marL="457200" marR="0" lvl="0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35353"/>
              </a:buClr>
              <a:buSzPts val="1200"/>
              <a:buFont typeface="Encode Sans"/>
              <a:buChar char="●"/>
            </a:pPr>
            <a:r>
              <a:rPr lang="es-ES" sz="1200" b="0" i="0" u="none" strike="noStrike" cap="none">
                <a:solidFill>
                  <a:srgbClr val="535353"/>
                </a:solidFill>
                <a:latin typeface="Encode Sans"/>
                <a:ea typeface="Encode Sans"/>
                <a:cs typeface="Encode Sans"/>
                <a:sym typeface="Encode Sans"/>
              </a:rPr>
              <a:t>Que hayan realizado un análisis de la propuesta de valor y tengan definido el negocio, no habiendo registrado aún las primeras ventas. </a:t>
            </a:r>
            <a:endParaRPr sz="1200" b="0" i="0" u="none" strike="noStrike" cap="none">
              <a:solidFill>
                <a:srgbClr val="535353"/>
              </a:solidFill>
              <a:latin typeface="Encode Sans"/>
              <a:ea typeface="Encode Sans"/>
              <a:cs typeface="Encode Sans"/>
              <a:sym typeface="Encode Sans"/>
            </a:endParaRPr>
          </a:p>
          <a:p>
            <a:pPr marL="457200" marR="0" lvl="0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35353"/>
              </a:buClr>
              <a:buSzPts val="1200"/>
              <a:buFont typeface="Encode Sans"/>
              <a:buChar char="●"/>
            </a:pPr>
            <a:r>
              <a:rPr lang="es-ES" sz="1200" b="0" i="0" u="none" strike="noStrike" cap="none">
                <a:solidFill>
                  <a:srgbClr val="535353"/>
                </a:solidFill>
                <a:latin typeface="Encode Sans"/>
                <a:ea typeface="Encode Sans"/>
                <a:cs typeface="Encode Sans"/>
                <a:sym typeface="Encode Sans"/>
              </a:rPr>
              <a:t>Cuenten con al menos 3 meses de antigüedad en la actividad (desde la inscripción formal) y menos de 4 años de antigüedad. </a:t>
            </a:r>
            <a:endParaRPr sz="1200" b="0" i="0" u="none" strike="noStrike" cap="none">
              <a:solidFill>
                <a:srgbClr val="535353"/>
              </a:solidFill>
              <a:latin typeface="Encode Sans"/>
              <a:ea typeface="Encode Sans"/>
              <a:cs typeface="Encode Sans"/>
              <a:sym typeface="Encode San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6" name="Google Shape;196;g10744f27528_2_1"/>
          <p:cNvPicPr preferRelativeResize="0"/>
          <p:nvPr/>
        </p:nvPicPr>
        <p:blipFill rotWithShape="1">
          <a:blip r:embed="rId3">
            <a:alphaModFix/>
          </a:blip>
          <a:srcRect b="96528"/>
          <a:stretch/>
        </p:blipFill>
        <p:spPr>
          <a:xfrm>
            <a:off x="0" y="0"/>
            <a:ext cx="9145574" cy="863949"/>
          </a:xfrm>
          <a:prstGeom prst="rect">
            <a:avLst/>
          </a:prstGeom>
          <a:noFill/>
          <a:ln>
            <a:noFill/>
          </a:ln>
        </p:spPr>
      </p:pic>
      <p:sp>
        <p:nvSpPr>
          <p:cNvPr id="197" name="Google Shape;197;g10744f27528_2_1"/>
          <p:cNvSpPr/>
          <p:nvPr/>
        </p:nvSpPr>
        <p:spPr>
          <a:xfrm>
            <a:off x="5296400" y="1183100"/>
            <a:ext cx="3534900" cy="3205500"/>
          </a:xfrm>
          <a:prstGeom prst="rect">
            <a:avLst/>
          </a:prstGeom>
          <a:solidFill>
            <a:srgbClr val="085E7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8" name="Google Shape;198;g10744f27528_2_1"/>
          <p:cNvSpPr/>
          <p:nvPr/>
        </p:nvSpPr>
        <p:spPr>
          <a:xfrm>
            <a:off x="381950" y="271950"/>
            <a:ext cx="5678700" cy="33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75" tIns="34275" rIns="34275" bIns="3427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-ES" sz="1800" b="1" i="0" u="none" strike="noStrike" cap="none">
                <a:solidFill>
                  <a:schemeClr val="lt1"/>
                </a:solidFill>
                <a:latin typeface="Encode Sans"/>
                <a:ea typeface="Encode Sans"/>
                <a:cs typeface="Encode Sans"/>
                <a:sym typeface="Encode Sans"/>
              </a:rPr>
              <a:t>ArriBA Emprendedores: </a:t>
            </a:r>
            <a:r>
              <a:rPr lang="es-ES" sz="1800" b="0" i="0" u="none" strike="noStrike" cap="none">
                <a:solidFill>
                  <a:schemeClr val="lt1"/>
                </a:solidFill>
                <a:latin typeface="Encode Sans"/>
                <a:ea typeface="Encode Sans"/>
                <a:cs typeface="Encode Sans"/>
                <a:sym typeface="Encode Sans"/>
              </a:rPr>
              <a:t>Proyectos y requisitos</a:t>
            </a:r>
            <a:endParaRPr sz="1800" b="0" i="0" u="none" strike="noStrike" cap="none">
              <a:solidFill>
                <a:schemeClr val="lt1"/>
              </a:solidFill>
              <a:latin typeface="Encode Sans"/>
              <a:ea typeface="Encode Sans"/>
              <a:cs typeface="Encode Sans"/>
              <a:sym typeface="Encode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Calibri"/>
              <a:buNone/>
            </a:pPr>
            <a:endParaRPr sz="1800" b="1" i="0" u="none" strike="noStrike" cap="none">
              <a:solidFill>
                <a:srgbClr val="0094D4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99" name="Google Shape;199;g10744f27528_2_1"/>
          <p:cNvSpPr txBox="1"/>
          <p:nvPr/>
        </p:nvSpPr>
        <p:spPr>
          <a:xfrm>
            <a:off x="542950" y="1598525"/>
            <a:ext cx="4519500" cy="269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ES" sz="1100" b="1" i="0" u="none" strike="noStrike" cap="none">
                <a:solidFill>
                  <a:srgbClr val="085E7E"/>
                </a:solidFill>
                <a:latin typeface="Encode Sans"/>
                <a:ea typeface="Encode Sans"/>
                <a:cs typeface="Encode Sans"/>
                <a:sym typeface="Encode Sans"/>
              </a:rPr>
              <a:t>Activos fijos:</a:t>
            </a:r>
            <a:r>
              <a:rPr lang="es-ES" sz="1100" b="0" i="0" u="none" strike="noStrike" cap="none">
                <a:solidFill>
                  <a:srgbClr val="535353"/>
                </a:solidFill>
                <a:latin typeface="Encode Sans"/>
                <a:ea typeface="Encode Sans"/>
                <a:cs typeface="Encode Sans"/>
                <a:sym typeface="Encode Sans"/>
              </a:rPr>
              <a:t> maquinarias y/o partes de maquinarias; equipamientos vinculados con la ejecución del Proyecto.</a:t>
            </a:r>
            <a:endParaRPr sz="1100" b="0" i="0" u="none" strike="noStrike" cap="none">
              <a:solidFill>
                <a:srgbClr val="535353"/>
              </a:solidFill>
              <a:latin typeface="Encode Sans"/>
              <a:ea typeface="Encode Sans"/>
              <a:cs typeface="Encode Sans"/>
              <a:sym typeface="Encode Sans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rgbClr val="535353"/>
              </a:solidFill>
              <a:latin typeface="Encode Sans"/>
              <a:ea typeface="Encode Sans"/>
              <a:cs typeface="Encode Sans"/>
              <a:sym typeface="Encode Sans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ES" sz="1100" b="1" i="0" u="none" strike="noStrike" cap="none">
                <a:solidFill>
                  <a:srgbClr val="085E7E"/>
                </a:solidFill>
                <a:latin typeface="Encode Sans"/>
                <a:ea typeface="Encode Sans"/>
                <a:cs typeface="Encode Sans"/>
                <a:sym typeface="Encode Sans"/>
              </a:rPr>
              <a:t>Activos intangibles:</a:t>
            </a:r>
            <a:r>
              <a:rPr lang="es-ES" sz="1100" b="0" i="0" u="none" strike="noStrike" cap="none">
                <a:solidFill>
                  <a:srgbClr val="535353"/>
                </a:solidFill>
                <a:latin typeface="Encode Sans"/>
                <a:ea typeface="Encode Sans"/>
                <a:cs typeface="Encode Sans"/>
                <a:sym typeface="Encode Sans"/>
              </a:rPr>
              <a:t> gastos de registro en protección de propiedad intelectual, licencia de software, almacenamiento en servidores, etc.</a:t>
            </a:r>
            <a:endParaRPr sz="1100" b="0" i="0" u="none" strike="noStrike" cap="none">
              <a:solidFill>
                <a:srgbClr val="535353"/>
              </a:solidFill>
              <a:latin typeface="Encode Sans"/>
              <a:ea typeface="Encode Sans"/>
              <a:cs typeface="Encode Sans"/>
              <a:sym typeface="Encode Sans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rgbClr val="535353"/>
              </a:solidFill>
              <a:latin typeface="Encode Sans"/>
              <a:ea typeface="Encode Sans"/>
              <a:cs typeface="Encode Sans"/>
              <a:sym typeface="Encode Sans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ES" sz="1100" b="1" i="0" u="none" strike="noStrike" cap="none">
                <a:solidFill>
                  <a:srgbClr val="085E7E"/>
                </a:solidFill>
                <a:latin typeface="Encode Sans"/>
                <a:ea typeface="Encode Sans"/>
                <a:cs typeface="Encode Sans"/>
                <a:sym typeface="Encode Sans"/>
              </a:rPr>
              <a:t>Gastos de consultoría </a:t>
            </a:r>
            <a:r>
              <a:rPr lang="es-ES" sz="1100">
                <a:solidFill>
                  <a:srgbClr val="085E7E"/>
                </a:solidFill>
                <a:latin typeface="Encode Sans"/>
                <a:ea typeface="Encode Sans"/>
                <a:cs typeface="Encode Sans"/>
                <a:sym typeface="Encode Sans"/>
              </a:rPr>
              <a:t>(hasta un 50% del monto total del crédito solicitado):</a:t>
            </a:r>
            <a:r>
              <a:rPr lang="es-ES" sz="1100" b="0" i="0" u="none" strike="noStrike" cap="none">
                <a:solidFill>
                  <a:srgbClr val="535353"/>
                </a:solidFill>
                <a:latin typeface="Encode Sans"/>
                <a:ea typeface="Encode Sans"/>
                <a:cs typeface="Encode Sans"/>
                <a:sym typeface="Encode Sans"/>
              </a:rPr>
              <a:t> servicios profesionales requeridos para llevar adelante el emprendimiento.</a:t>
            </a:r>
            <a:endParaRPr sz="1100" b="0" i="0" u="none" strike="noStrike" cap="none">
              <a:solidFill>
                <a:srgbClr val="535353"/>
              </a:solidFill>
              <a:latin typeface="Encode Sans"/>
              <a:ea typeface="Encode Sans"/>
              <a:cs typeface="Encode Sans"/>
              <a:sym typeface="Encode Sans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rgbClr val="535353"/>
              </a:solidFill>
              <a:latin typeface="Encode Sans"/>
              <a:ea typeface="Encode Sans"/>
              <a:cs typeface="Encode Sans"/>
              <a:sym typeface="Encode Sans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ES" sz="1100" b="1" i="0" u="none" strike="noStrike" cap="none">
                <a:solidFill>
                  <a:srgbClr val="085E7E"/>
                </a:solidFill>
                <a:latin typeface="Encode Sans"/>
                <a:ea typeface="Encode Sans"/>
                <a:cs typeface="Encode Sans"/>
                <a:sym typeface="Encode Sans"/>
              </a:rPr>
              <a:t>Capital de trabajo </a:t>
            </a:r>
            <a:r>
              <a:rPr lang="es-ES" sz="1100" b="0" i="0" u="none" strike="noStrike" cap="none">
                <a:solidFill>
                  <a:srgbClr val="085E7E"/>
                </a:solidFill>
                <a:latin typeface="Encode Sans"/>
                <a:ea typeface="Encode Sans"/>
                <a:cs typeface="Encode Sans"/>
                <a:sym typeface="Encode Sans"/>
              </a:rPr>
              <a:t>(hasta un 50% del monto total del crédito solicitado):</a:t>
            </a:r>
            <a:r>
              <a:rPr lang="es-ES" sz="1100" b="0" i="0" u="none" strike="noStrike" cap="none">
                <a:solidFill>
                  <a:srgbClr val="535353"/>
                </a:solidFill>
                <a:latin typeface="Encode Sans"/>
                <a:ea typeface="Encode Sans"/>
                <a:cs typeface="Encode Sans"/>
                <a:sym typeface="Encode Sans"/>
              </a:rPr>
              <a:t> adquisición de insumos, materiales, materias primas y/o bienes intermedios.</a:t>
            </a:r>
            <a:r>
              <a:rPr lang="es-ES" sz="1100" b="1" i="0" u="none" strike="noStrike" cap="none">
                <a:solidFill>
                  <a:srgbClr val="535353"/>
                </a:solidFill>
                <a:latin typeface="Encode Sans"/>
                <a:ea typeface="Encode Sans"/>
                <a:cs typeface="Encode Sans"/>
                <a:sym typeface="Encode Sans"/>
              </a:rPr>
              <a:t> </a:t>
            </a:r>
            <a:endParaRPr sz="1100" b="1" i="0" u="none" strike="noStrike" cap="none">
              <a:solidFill>
                <a:srgbClr val="535353"/>
              </a:solidFill>
              <a:latin typeface="Encode Sans"/>
              <a:ea typeface="Encode Sans"/>
              <a:cs typeface="Encode Sans"/>
              <a:sym typeface="Encode Sans"/>
            </a:endParaRPr>
          </a:p>
        </p:txBody>
      </p:sp>
      <p:sp>
        <p:nvSpPr>
          <p:cNvPr id="200" name="Google Shape;200;g10744f27528_2_1"/>
          <p:cNvSpPr txBox="1"/>
          <p:nvPr/>
        </p:nvSpPr>
        <p:spPr>
          <a:xfrm>
            <a:off x="542950" y="1121525"/>
            <a:ext cx="2985000" cy="477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rPr lang="es-ES" sz="1900" b="0" i="0" u="none" strike="noStrike" cap="none">
                <a:solidFill>
                  <a:srgbClr val="085E7E"/>
                </a:solidFill>
                <a:latin typeface="Encode Sans ExtraBold"/>
                <a:ea typeface="Encode Sans ExtraBold"/>
                <a:cs typeface="Encode Sans ExtraBold"/>
                <a:sym typeface="Encode Sans ExtraBold"/>
              </a:rPr>
              <a:t>Tipos de proyectos</a:t>
            </a:r>
            <a:endParaRPr sz="2000" b="0" i="0" u="none" strike="noStrike" cap="none">
              <a:solidFill>
                <a:srgbClr val="085E7E"/>
              </a:solidFill>
              <a:latin typeface="Encode Sans ExtraBold"/>
              <a:ea typeface="Encode Sans ExtraBold"/>
              <a:cs typeface="Encode Sans ExtraBold"/>
              <a:sym typeface="Encode Sans ExtraBold"/>
            </a:endParaRPr>
          </a:p>
        </p:txBody>
      </p:sp>
      <p:sp>
        <p:nvSpPr>
          <p:cNvPr id="201" name="Google Shape;201;g10744f27528_2_1"/>
          <p:cNvSpPr txBox="1"/>
          <p:nvPr/>
        </p:nvSpPr>
        <p:spPr>
          <a:xfrm>
            <a:off x="5276300" y="1765064"/>
            <a:ext cx="3279900" cy="246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marR="0" lvl="0" indent="-2921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AEC3"/>
              </a:buClr>
              <a:buSzPts val="1000"/>
              <a:buFont typeface="Encode Sans"/>
              <a:buChar char="●"/>
            </a:pPr>
            <a:r>
              <a:rPr lang="es-ES" sz="1000" b="0" i="0" u="none" strike="noStrike" cap="none">
                <a:solidFill>
                  <a:srgbClr val="FFFFFF"/>
                </a:solidFill>
                <a:latin typeface="Encode Sans"/>
                <a:ea typeface="Encode Sans"/>
                <a:cs typeface="Encode Sans"/>
                <a:sym typeface="Encode Sans"/>
              </a:rPr>
              <a:t>Estar formalmente constituidas e inscriptas ante AFIP y ARBA, (tres meses en la actividad y un máximo 4 años).</a:t>
            </a:r>
            <a:endParaRPr sz="1000" b="0" i="0" u="none" strike="noStrike" cap="none">
              <a:solidFill>
                <a:srgbClr val="FFFFFF"/>
              </a:solidFill>
              <a:latin typeface="Encode Sans"/>
              <a:ea typeface="Encode Sans"/>
              <a:cs typeface="Encode Sans"/>
              <a:sym typeface="Encode Sans"/>
            </a:endParaRPr>
          </a:p>
          <a:p>
            <a:pPr marL="457200" marR="0" lvl="0" indent="-2921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AEC3"/>
              </a:buClr>
              <a:buSzPts val="1000"/>
              <a:buFont typeface="Encode Sans"/>
              <a:buChar char="●"/>
            </a:pPr>
            <a:r>
              <a:rPr lang="es-ES" sz="1000" b="0" i="0" u="none" strike="noStrike" cap="none">
                <a:solidFill>
                  <a:srgbClr val="FFFFFF"/>
                </a:solidFill>
                <a:latin typeface="Encode Sans"/>
                <a:ea typeface="Encode Sans"/>
                <a:cs typeface="Encode Sans"/>
                <a:sym typeface="Encode Sans"/>
              </a:rPr>
              <a:t>Cuya sede productiva y proyecto se encuentre en la Provincia de Buenos Aires.</a:t>
            </a:r>
            <a:endParaRPr sz="1000" b="0" i="0" u="none" strike="noStrike" cap="none">
              <a:solidFill>
                <a:srgbClr val="FFFFFF"/>
              </a:solidFill>
              <a:latin typeface="Encode Sans"/>
              <a:ea typeface="Encode Sans"/>
              <a:cs typeface="Encode Sans"/>
              <a:sym typeface="Encode Sans"/>
            </a:endParaRPr>
          </a:p>
          <a:p>
            <a:pPr marL="457200" marR="0" lvl="0" indent="-2921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AEC3"/>
              </a:buClr>
              <a:buSzPts val="1000"/>
              <a:buFont typeface="Encode Sans"/>
              <a:buChar char="●"/>
            </a:pPr>
            <a:r>
              <a:rPr lang="es-ES" sz="1000" b="0" i="0" u="none" strike="noStrike" cap="none">
                <a:solidFill>
                  <a:srgbClr val="FFFFFF"/>
                </a:solidFill>
                <a:latin typeface="Encode Sans"/>
                <a:ea typeface="Encode Sans"/>
                <a:cs typeface="Encode Sans"/>
                <a:sym typeface="Encode Sans"/>
              </a:rPr>
              <a:t>Que posean cuenta bancaria en el BAPRO.</a:t>
            </a:r>
            <a:endParaRPr sz="1000" b="0" i="0" u="none" strike="noStrike" cap="none">
              <a:solidFill>
                <a:srgbClr val="FFFFFF"/>
              </a:solidFill>
              <a:latin typeface="Encode Sans"/>
              <a:ea typeface="Encode Sans"/>
              <a:cs typeface="Encode Sans"/>
              <a:sym typeface="Encode Sans"/>
            </a:endParaRPr>
          </a:p>
          <a:p>
            <a:pPr marL="457200" marR="0" lvl="0" indent="-2921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AEC3"/>
              </a:buClr>
              <a:buSzPts val="1000"/>
              <a:buFont typeface="Encode Sans"/>
              <a:buChar char="●"/>
            </a:pPr>
            <a:r>
              <a:rPr lang="es-ES" sz="1000" b="0" i="0" u="none" strike="noStrike" cap="none">
                <a:solidFill>
                  <a:srgbClr val="FFFFFF"/>
                </a:solidFill>
                <a:latin typeface="Encode Sans"/>
                <a:ea typeface="Encode Sans"/>
                <a:cs typeface="Encode Sans"/>
                <a:sym typeface="Encode Sans"/>
              </a:rPr>
              <a:t>Que cuenten con una carta de recomendación de una organización intermedia (Municipio, institución o entidad).</a:t>
            </a:r>
            <a:endParaRPr sz="1000" b="0" i="0" u="none" strike="noStrike" cap="none">
              <a:solidFill>
                <a:srgbClr val="FFFFFF"/>
              </a:solidFill>
              <a:latin typeface="Encode Sans"/>
              <a:ea typeface="Encode Sans"/>
              <a:cs typeface="Encode Sans"/>
              <a:sym typeface="Encode Sans"/>
            </a:endParaRPr>
          </a:p>
          <a:p>
            <a:pPr marL="457200" marR="0" lvl="0" indent="-2921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AEC3"/>
              </a:buClr>
              <a:buSzPts val="1000"/>
              <a:buFont typeface="Encode Sans"/>
              <a:buChar char="●"/>
            </a:pPr>
            <a:r>
              <a:rPr lang="es-ES" sz="1000" b="0" i="0" u="none" strike="noStrike" cap="none">
                <a:solidFill>
                  <a:srgbClr val="FFFFFF"/>
                </a:solidFill>
                <a:latin typeface="Encode Sans"/>
                <a:ea typeface="Encode Sans"/>
                <a:cs typeface="Encode Sans"/>
                <a:sym typeface="Encode Sans"/>
              </a:rPr>
              <a:t>Que se encuentren limitadas para acceder a financiamiento bancario tradicional.</a:t>
            </a:r>
            <a:endParaRPr sz="1000" b="0" i="0" u="none" strike="noStrike" cap="none">
              <a:solidFill>
                <a:srgbClr val="FFFFFF"/>
              </a:solidFill>
              <a:latin typeface="Encode Sans"/>
              <a:ea typeface="Encode Sans"/>
              <a:cs typeface="Encode Sans"/>
              <a:sym typeface="Encode Sans"/>
            </a:endParaRPr>
          </a:p>
          <a:p>
            <a:pPr marL="457200" marR="0" lvl="0" indent="-2921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AEC3"/>
              </a:buClr>
              <a:buSzPts val="1000"/>
              <a:buFont typeface="Encode Sans"/>
              <a:buChar char="●"/>
            </a:pPr>
            <a:r>
              <a:rPr lang="es-ES" sz="1000" b="0" i="0" u="none" strike="noStrike" cap="none">
                <a:solidFill>
                  <a:srgbClr val="FFFFFF"/>
                </a:solidFill>
                <a:latin typeface="Encode Sans"/>
                <a:ea typeface="Encode Sans"/>
                <a:cs typeface="Encode Sans"/>
                <a:sym typeface="Encode Sans"/>
              </a:rPr>
              <a:t>Estar inscriptos en ActiBA y con  Certificado PyME.</a:t>
            </a:r>
            <a:endParaRPr sz="1000" b="0" i="0" u="none" strike="noStrike" cap="none">
              <a:solidFill>
                <a:srgbClr val="FFFFFF"/>
              </a:solidFill>
              <a:latin typeface="Encode Sans"/>
              <a:ea typeface="Encode Sans"/>
              <a:cs typeface="Encode Sans"/>
              <a:sym typeface="Encode Sans"/>
            </a:endParaRPr>
          </a:p>
        </p:txBody>
      </p:sp>
      <p:sp>
        <p:nvSpPr>
          <p:cNvPr id="202" name="Google Shape;202;g10744f27528_2_1"/>
          <p:cNvSpPr txBox="1"/>
          <p:nvPr/>
        </p:nvSpPr>
        <p:spPr>
          <a:xfrm>
            <a:off x="5571200" y="1296039"/>
            <a:ext cx="2985000" cy="47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rPr lang="es-ES" sz="1900" b="0" i="0" u="none" strike="noStrike" cap="none">
                <a:solidFill>
                  <a:srgbClr val="FFFFFF"/>
                </a:solidFill>
                <a:latin typeface="Encode Sans ExtraBold"/>
                <a:ea typeface="Encode Sans ExtraBold"/>
                <a:cs typeface="Encode Sans ExtraBold"/>
                <a:sym typeface="Encode Sans ExtraBold"/>
              </a:rPr>
              <a:t>Requisitos</a:t>
            </a:r>
            <a:endParaRPr sz="2000" b="0" i="0" u="none" strike="noStrike" cap="none">
              <a:solidFill>
                <a:srgbClr val="FFFFFF"/>
              </a:solidFill>
              <a:latin typeface="Encode Sans ExtraBold"/>
              <a:ea typeface="Encode Sans ExtraBold"/>
              <a:cs typeface="Encode Sans ExtraBold"/>
              <a:sym typeface="Encode Sans ExtraBold"/>
            </a:endParaRPr>
          </a:p>
        </p:txBody>
      </p:sp>
      <p:sp>
        <p:nvSpPr>
          <p:cNvPr id="203" name="Google Shape;203;g10744f27528_2_1"/>
          <p:cNvSpPr/>
          <p:nvPr/>
        </p:nvSpPr>
        <p:spPr>
          <a:xfrm>
            <a:off x="542950" y="4289225"/>
            <a:ext cx="8357700" cy="7938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lang="es-ES" b="1">
                <a:solidFill>
                  <a:srgbClr val="E62076"/>
                </a:solidFill>
                <a:latin typeface="Encode Sans"/>
                <a:ea typeface="Encode Sans"/>
                <a:cs typeface="Encode Sans"/>
                <a:sym typeface="Encode Sans"/>
              </a:rPr>
              <a:t>¿</a:t>
            </a:r>
            <a:r>
              <a:rPr lang="es-ES" sz="1400" b="1" i="0" u="none" strike="noStrike" cap="none">
                <a:solidFill>
                  <a:srgbClr val="E62076"/>
                </a:solidFill>
                <a:latin typeface="Encode Sans"/>
                <a:ea typeface="Encode Sans"/>
                <a:cs typeface="Encode Sans"/>
                <a:sym typeface="Encode Sans"/>
              </a:rPr>
              <a:t>Cómo participar?</a:t>
            </a:r>
            <a:r>
              <a:rPr lang="es-ES" sz="1400" b="0" i="0" u="none" strike="noStrike" cap="none">
                <a:solidFill>
                  <a:srgbClr val="E62076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s-ES" sz="1100" b="1">
                <a:solidFill>
                  <a:srgbClr val="085E7E"/>
                </a:solidFill>
                <a:latin typeface="Encode Sans"/>
                <a:ea typeface="Encode Sans"/>
                <a:cs typeface="Encode Sans"/>
                <a:sym typeface="Encode Sans"/>
              </a:rPr>
              <a:t>Información y formulario en gba.gob.ar/produccion/programas/arriba_emprendedores</a:t>
            </a:r>
            <a:endParaRPr sz="1100" b="1" i="0" u="none" strike="noStrike" cap="none">
              <a:solidFill>
                <a:srgbClr val="085E7E"/>
              </a:solidFill>
              <a:latin typeface="Encode Sans"/>
              <a:ea typeface="Encode Sans"/>
              <a:cs typeface="Encode Sans"/>
              <a:sym typeface="Encode San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2" name="Google Shape;222;g34726bab4ee_0_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3424248" cy="5145074"/>
          </a:xfrm>
          <a:prstGeom prst="rect">
            <a:avLst/>
          </a:prstGeom>
          <a:noFill/>
          <a:ln>
            <a:noFill/>
          </a:ln>
        </p:spPr>
      </p:pic>
      <p:sp>
        <p:nvSpPr>
          <p:cNvPr id="223" name="Google Shape;223;g34726bab4ee_0_0"/>
          <p:cNvSpPr txBox="1"/>
          <p:nvPr/>
        </p:nvSpPr>
        <p:spPr>
          <a:xfrm>
            <a:off x="3582067" y="559846"/>
            <a:ext cx="5247000" cy="209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marR="0" lvl="0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85E7E"/>
              </a:buClr>
              <a:buSzPts val="1200"/>
              <a:buFont typeface="Encode Sans"/>
              <a:buChar char="●"/>
            </a:pPr>
            <a:r>
              <a:rPr lang="es-ES" sz="1200" b="1" i="0" u="none" strike="noStrike" cap="none">
                <a:solidFill>
                  <a:srgbClr val="535353"/>
                </a:solidFill>
                <a:latin typeface="Encode Sans"/>
                <a:ea typeface="Encode Sans"/>
                <a:cs typeface="Encode Sans"/>
                <a:sym typeface="Encode Sans"/>
              </a:rPr>
              <a:t>Provincia en Marcha Inversión*:</a:t>
            </a:r>
            <a:r>
              <a:rPr lang="es-ES" sz="1200" b="0" i="0" u="none" strike="noStrike" cap="none">
                <a:solidFill>
                  <a:srgbClr val="535353"/>
                </a:solidFill>
                <a:latin typeface="Encode Sans"/>
                <a:ea typeface="Encode Sans"/>
                <a:cs typeface="Encode Sans"/>
                <a:sym typeface="Encode Sans"/>
              </a:rPr>
              <a:t> para bienes de capital, obra civil e infraestructura.</a:t>
            </a:r>
            <a:endParaRPr sz="1200" b="0" i="0" u="none" strike="noStrike" cap="none">
              <a:solidFill>
                <a:srgbClr val="535353"/>
              </a:solidFill>
              <a:latin typeface="Encode Sans"/>
              <a:ea typeface="Encode Sans"/>
              <a:cs typeface="Encode Sans"/>
              <a:sym typeface="Encode Sans"/>
            </a:endParaRPr>
          </a:p>
          <a:p>
            <a:pPr marL="457200" marR="0" lvl="0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85E7E"/>
              </a:buClr>
              <a:buSzPts val="1200"/>
              <a:buFont typeface="Encode Sans"/>
              <a:buChar char="●"/>
            </a:pPr>
            <a:r>
              <a:rPr lang="es-ES" sz="1200" b="1" i="0" u="none" strike="noStrike" cap="none">
                <a:solidFill>
                  <a:srgbClr val="535353"/>
                </a:solidFill>
                <a:latin typeface="Encode Sans"/>
                <a:ea typeface="Encode Sans"/>
                <a:cs typeface="Encode Sans"/>
                <a:sym typeface="Encode Sans"/>
              </a:rPr>
              <a:t>Agrupamientos industriales:</a:t>
            </a:r>
            <a:r>
              <a:rPr lang="es-ES" sz="1200" b="0" i="0" u="none" strike="noStrike" cap="none">
                <a:solidFill>
                  <a:srgbClr val="535353"/>
                </a:solidFill>
                <a:latin typeface="Encode Sans"/>
                <a:ea typeface="Encode Sans"/>
                <a:cs typeface="Encode Sans"/>
                <a:sym typeface="Encode Sans"/>
              </a:rPr>
              <a:t> para bienes de capital, obra civil instalaciones e infraestructura en agrupamientos.</a:t>
            </a:r>
            <a:endParaRPr sz="1200" b="0" i="0" u="none" strike="noStrike" cap="none">
              <a:solidFill>
                <a:srgbClr val="535353"/>
              </a:solidFill>
              <a:latin typeface="Encode Sans"/>
              <a:ea typeface="Encode Sans"/>
              <a:cs typeface="Encode Sans"/>
              <a:sym typeface="Encode Sans"/>
            </a:endParaRPr>
          </a:p>
          <a:p>
            <a:pPr marL="457200" marR="0" lvl="0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85E7E"/>
              </a:buClr>
              <a:buSzPts val="1200"/>
              <a:buFont typeface="Encode Sans"/>
              <a:buChar char="●"/>
            </a:pPr>
            <a:r>
              <a:rPr lang="es-ES" sz="1200" b="1" i="0" u="none" strike="noStrike" cap="none">
                <a:solidFill>
                  <a:srgbClr val="535353"/>
                </a:solidFill>
                <a:latin typeface="Encode Sans"/>
                <a:ea typeface="Encode Sans"/>
                <a:cs typeface="Encode Sans"/>
                <a:sym typeface="Encode Sans"/>
              </a:rPr>
              <a:t>Proyectos sustentables*:</a:t>
            </a:r>
            <a:r>
              <a:rPr lang="es-ES" sz="1200" b="0" i="0" u="none" strike="noStrike" cap="none">
                <a:solidFill>
                  <a:srgbClr val="535353"/>
                </a:solidFill>
                <a:latin typeface="Encode Sans"/>
                <a:ea typeface="Encode Sans"/>
                <a:cs typeface="Encode Sans"/>
                <a:sym typeface="Encode Sans"/>
              </a:rPr>
              <a:t> para proyectos de inversión con impacto ambiental.</a:t>
            </a:r>
            <a:endParaRPr sz="1200" b="0" i="0" u="none" strike="noStrike" cap="none">
              <a:solidFill>
                <a:srgbClr val="535353"/>
              </a:solidFill>
              <a:latin typeface="Encode Sans"/>
              <a:ea typeface="Encode Sans"/>
              <a:cs typeface="Encode Sans"/>
              <a:sym typeface="Encode Sans"/>
            </a:endParaRPr>
          </a:p>
          <a:p>
            <a:pPr marL="457200" marR="0" lvl="0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85E7E"/>
              </a:buClr>
              <a:buSzPts val="1200"/>
              <a:buFont typeface="Encode Sans"/>
              <a:buChar char="●"/>
            </a:pPr>
            <a:r>
              <a:rPr lang="es-ES" sz="1200" b="1" i="0" u="none" strike="noStrike" cap="none">
                <a:solidFill>
                  <a:srgbClr val="535353"/>
                </a:solidFill>
                <a:latin typeface="Encode Sans"/>
                <a:ea typeface="Encode Sans"/>
                <a:cs typeface="Encode Sans"/>
                <a:sym typeface="Encode Sans"/>
              </a:rPr>
              <a:t>Compra de insumos industriales</a:t>
            </a:r>
            <a:r>
              <a:rPr lang="es-ES" sz="1200" b="0" i="0" u="none" strike="noStrike" cap="none">
                <a:solidFill>
                  <a:srgbClr val="535353"/>
                </a:solidFill>
                <a:latin typeface="Encode Sans"/>
                <a:ea typeface="Encode Sans"/>
                <a:cs typeface="Encode Sans"/>
                <a:sym typeface="Encode Sans"/>
              </a:rPr>
              <a:t> </a:t>
            </a:r>
            <a:r>
              <a:rPr lang="es-ES" sz="1200" b="1" i="0" u="none" strike="noStrike" cap="none">
                <a:solidFill>
                  <a:srgbClr val="535353"/>
                </a:solidFill>
                <a:latin typeface="Encode Sans"/>
                <a:ea typeface="Encode Sans"/>
                <a:cs typeface="Encode Sans"/>
                <a:sym typeface="Encode Sans"/>
              </a:rPr>
              <a:t>(NUEVA!)*:</a:t>
            </a:r>
            <a:r>
              <a:rPr lang="es-ES" sz="1200" b="0" i="0" u="none" strike="noStrike" cap="none">
                <a:solidFill>
                  <a:srgbClr val="535353"/>
                </a:solidFill>
                <a:latin typeface="Encode Sans"/>
                <a:ea typeface="Encode Sans"/>
                <a:cs typeface="Encode Sans"/>
                <a:sym typeface="Encode Sans"/>
              </a:rPr>
              <a:t> para compra de insumos de uso industrial en empresas de PBA. </a:t>
            </a:r>
            <a:endParaRPr sz="1200" b="0" i="0" u="none" strike="noStrike" cap="none">
              <a:solidFill>
                <a:srgbClr val="535353"/>
              </a:solidFill>
              <a:latin typeface="Encode Sans"/>
              <a:ea typeface="Encode Sans"/>
              <a:cs typeface="Encode Sans"/>
              <a:sym typeface="Encode Sans"/>
            </a:endParaRPr>
          </a:p>
          <a:p>
            <a:pPr marL="91440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s-ES" sz="1400" b="1" i="0" u="none" strike="noStrike" cap="none">
                <a:solidFill>
                  <a:srgbClr val="535353"/>
                </a:solidFill>
                <a:latin typeface="Encode Sans"/>
                <a:ea typeface="Encode Sans"/>
                <a:cs typeface="Encode Sans"/>
                <a:sym typeface="Encode Sans"/>
              </a:rPr>
              <a:t>*</a:t>
            </a:r>
            <a:r>
              <a:rPr lang="es-ES" sz="1200" b="0" i="1" u="none" strike="noStrike" cap="none">
                <a:solidFill>
                  <a:srgbClr val="535353"/>
                </a:solidFill>
                <a:latin typeface="Encode Sans"/>
                <a:ea typeface="Encode Sans"/>
                <a:cs typeface="Encode Sans"/>
                <a:sym typeface="Encode Sans"/>
              </a:rPr>
              <a:t>Sólo para mipymes industriales.</a:t>
            </a:r>
            <a:endParaRPr sz="1200" b="0" i="1" u="none" strike="noStrike" cap="none">
              <a:solidFill>
                <a:srgbClr val="535353"/>
              </a:solidFill>
              <a:latin typeface="Encode Sans"/>
              <a:ea typeface="Encode Sans"/>
              <a:cs typeface="Encode Sans"/>
              <a:sym typeface="Encode Sans"/>
            </a:endParaRPr>
          </a:p>
        </p:txBody>
      </p:sp>
      <p:sp>
        <p:nvSpPr>
          <p:cNvPr id="224" name="Google Shape;224;g34726bab4ee_0_0"/>
          <p:cNvSpPr txBox="1"/>
          <p:nvPr/>
        </p:nvSpPr>
        <p:spPr>
          <a:xfrm>
            <a:off x="3736635" y="82700"/>
            <a:ext cx="4726200" cy="477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rPr lang="es-ES" sz="1900" b="0" i="0" u="none" strike="noStrike" cap="none">
                <a:solidFill>
                  <a:srgbClr val="085E7E"/>
                </a:solidFill>
                <a:latin typeface="Encode Sans ExtraBold"/>
                <a:ea typeface="Encode Sans ExtraBold"/>
                <a:cs typeface="Encode Sans ExtraBold"/>
                <a:sym typeface="Encode Sans ExtraBold"/>
              </a:rPr>
              <a:t>LÍNEAS DISPONIBLES</a:t>
            </a:r>
            <a:endParaRPr sz="2000" b="0" i="0" u="none" strike="noStrike" cap="none">
              <a:solidFill>
                <a:srgbClr val="BFCED1"/>
              </a:solidFill>
              <a:latin typeface="Encode Sans ExtraBold"/>
              <a:ea typeface="Encode Sans ExtraBold"/>
              <a:cs typeface="Encode Sans ExtraBold"/>
              <a:sym typeface="Encode Sans ExtraBold"/>
            </a:endParaRPr>
          </a:p>
        </p:txBody>
      </p:sp>
      <p:sp>
        <p:nvSpPr>
          <p:cNvPr id="225" name="Google Shape;225;g34726bab4ee_0_0"/>
          <p:cNvSpPr txBox="1"/>
          <p:nvPr/>
        </p:nvSpPr>
        <p:spPr>
          <a:xfrm>
            <a:off x="219413" y="2671118"/>
            <a:ext cx="2738100" cy="129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es-ES" sz="1200" b="1" i="0" u="none" strike="noStrike" cap="none">
                <a:solidFill>
                  <a:schemeClr val="lt1"/>
                </a:solidFill>
                <a:latin typeface="Encode Sans"/>
                <a:ea typeface="Encode Sans"/>
                <a:cs typeface="Encode Sans"/>
                <a:sym typeface="Encode Sans"/>
              </a:rPr>
              <a:t>Objetivo: </a:t>
            </a:r>
            <a:endParaRPr sz="1200" b="1" i="0" u="none" strike="noStrike" cap="none">
              <a:solidFill>
                <a:schemeClr val="lt1"/>
              </a:solidFill>
              <a:latin typeface="Encode Sans"/>
              <a:ea typeface="Encode Sans"/>
              <a:cs typeface="Encode Sans"/>
              <a:sym typeface="Encode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endParaRPr sz="1200" b="1" i="0" u="none" strike="noStrike" cap="none">
              <a:solidFill>
                <a:schemeClr val="lt1"/>
              </a:solidFill>
              <a:latin typeface="Encode Sans"/>
              <a:ea typeface="Encode Sans"/>
              <a:cs typeface="Encode Sans"/>
              <a:sym typeface="Encode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es-ES" sz="1200" b="1" i="0" u="none" strike="noStrike" cap="none">
                <a:solidFill>
                  <a:schemeClr val="lt1"/>
                </a:solidFill>
                <a:latin typeface="Encode Sans"/>
                <a:ea typeface="Encode Sans"/>
                <a:cs typeface="Encode Sans"/>
                <a:sym typeface="Encode Sans"/>
              </a:rPr>
              <a:t>Herramienta de financiamiento bancario </a:t>
            </a:r>
            <a:r>
              <a:rPr lang="es-ES" sz="1200" b="0" i="0" u="none" strike="noStrike" cap="none">
                <a:solidFill>
                  <a:schemeClr val="lt1"/>
                </a:solidFill>
                <a:latin typeface="Encode Sans"/>
                <a:ea typeface="Encode Sans"/>
                <a:cs typeface="Encode Sans"/>
                <a:sym typeface="Encode Sans"/>
              </a:rPr>
              <a:t>para mipymes industriales, para inversión productiva y compra  de insumos industriales..</a:t>
            </a:r>
            <a:endParaRPr sz="1200" b="0" i="0" u="none" strike="noStrike" cap="none">
              <a:solidFill>
                <a:schemeClr val="lt1"/>
              </a:solidFill>
              <a:latin typeface="Encode Sans"/>
              <a:ea typeface="Encode Sans"/>
              <a:cs typeface="Encode Sans"/>
              <a:sym typeface="Encode Sans"/>
            </a:endParaRPr>
          </a:p>
        </p:txBody>
      </p:sp>
      <p:sp>
        <p:nvSpPr>
          <p:cNvPr id="226" name="Google Shape;226;g34726bab4ee_0_0"/>
          <p:cNvSpPr/>
          <p:nvPr/>
        </p:nvSpPr>
        <p:spPr>
          <a:xfrm>
            <a:off x="3736644" y="2589343"/>
            <a:ext cx="5092500" cy="1856700"/>
          </a:xfrm>
          <a:prstGeom prst="rect">
            <a:avLst/>
          </a:prstGeom>
          <a:solidFill>
            <a:srgbClr val="085E7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114300" marR="0" lvl="1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lang="es-ES" sz="1200" b="1" i="0" u="none" strike="noStrike" cap="none">
                <a:solidFill>
                  <a:srgbClr val="FFFFFF"/>
                </a:solidFill>
                <a:latin typeface="Encode Sans"/>
                <a:ea typeface="Encode Sans"/>
                <a:cs typeface="Encode Sans"/>
                <a:sym typeface="Encode Sans"/>
              </a:rPr>
              <a:t>Monto:</a:t>
            </a:r>
            <a:r>
              <a:rPr lang="es-ES" sz="1200" b="0" i="0" u="none" strike="noStrike" cap="none">
                <a:solidFill>
                  <a:srgbClr val="FFFFFF"/>
                </a:solidFill>
                <a:latin typeface="Encode Sans"/>
                <a:ea typeface="Encode Sans"/>
                <a:cs typeface="Encode Sans"/>
                <a:sym typeface="Encode Sans"/>
              </a:rPr>
              <a:t> créditos de </a:t>
            </a:r>
            <a:r>
              <a:rPr lang="es-ES" sz="1200" b="1" i="0" u="none" strike="noStrike" cap="none">
                <a:solidFill>
                  <a:srgbClr val="FFFFFF"/>
                </a:solidFill>
                <a:latin typeface="Encode Sans"/>
                <a:ea typeface="Encode Sans"/>
                <a:cs typeface="Encode Sans"/>
                <a:sym typeface="Encode Sans"/>
              </a:rPr>
              <a:t>hasta $250M / para insumos $50M</a:t>
            </a:r>
            <a:endParaRPr sz="1200" b="1" i="0" u="none" strike="noStrike" cap="none">
              <a:solidFill>
                <a:srgbClr val="FFFFFF"/>
              </a:solidFill>
              <a:latin typeface="Encode Sans"/>
              <a:ea typeface="Encode Sans"/>
              <a:cs typeface="Encode Sans"/>
              <a:sym typeface="Encode Sans"/>
            </a:endParaRPr>
          </a:p>
          <a:p>
            <a:pPr marL="114300" marR="0" lvl="1" indent="0" algn="l" rtl="0">
              <a:lnSpc>
                <a:spcPct val="115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lang="es-ES" sz="1200" b="1" i="0" u="none" strike="noStrike" cap="none">
                <a:solidFill>
                  <a:srgbClr val="FFFFFF"/>
                </a:solidFill>
                <a:latin typeface="Encode Sans"/>
                <a:ea typeface="Encode Sans"/>
                <a:cs typeface="Encode Sans"/>
                <a:sym typeface="Encode Sans"/>
              </a:rPr>
              <a:t>Plazos y gracia: </a:t>
            </a:r>
            <a:r>
              <a:rPr lang="es-ES" sz="1200" b="0" i="0" u="none" strike="noStrike" cap="none">
                <a:solidFill>
                  <a:schemeClr val="lt1"/>
                </a:solidFill>
                <a:latin typeface="Encode Sans"/>
                <a:ea typeface="Encode Sans"/>
                <a:cs typeface="Encode Sans"/>
                <a:sym typeface="Encode Sans"/>
              </a:rPr>
              <a:t>hasta </a:t>
            </a:r>
            <a:r>
              <a:rPr lang="es-ES" sz="1200" b="1" i="0" u="none" strike="noStrike" cap="none">
                <a:solidFill>
                  <a:schemeClr val="lt1"/>
                </a:solidFill>
                <a:latin typeface="Encode Sans"/>
                <a:ea typeface="Encode Sans"/>
                <a:cs typeface="Encode Sans"/>
                <a:sym typeface="Encode Sans"/>
              </a:rPr>
              <a:t>60 meses</a:t>
            </a:r>
            <a:r>
              <a:rPr lang="es-ES" sz="1200" b="0" i="0" u="none" strike="noStrike" cap="none">
                <a:solidFill>
                  <a:schemeClr val="lt1"/>
                </a:solidFill>
                <a:latin typeface="Encode Sans"/>
                <a:ea typeface="Encode Sans"/>
                <a:cs typeface="Encode Sans"/>
                <a:sym typeface="Encode Sans"/>
              </a:rPr>
              <a:t> con 12 de gracia / </a:t>
            </a:r>
            <a:r>
              <a:rPr lang="es-ES" sz="1200" b="1" i="0" u="none" strike="noStrike" cap="none">
                <a:solidFill>
                  <a:schemeClr val="lt1"/>
                </a:solidFill>
                <a:latin typeface="Encode Sans"/>
                <a:ea typeface="Encode Sans"/>
                <a:cs typeface="Encode Sans"/>
                <a:sym typeface="Encode Sans"/>
              </a:rPr>
              <a:t>insumos</a:t>
            </a:r>
            <a:r>
              <a:rPr lang="es-ES" sz="1200" b="0" i="0" u="none" strike="noStrike" cap="none">
                <a:solidFill>
                  <a:schemeClr val="lt1"/>
                </a:solidFill>
                <a:latin typeface="Encode Sans"/>
                <a:ea typeface="Encode Sans"/>
                <a:cs typeface="Encode Sans"/>
                <a:sym typeface="Encode Sans"/>
              </a:rPr>
              <a:t> hasta </a:t>
            </a:r>
            <a:r>
              <a:rPr lang="es-ES" sz="1200" b="1" i="0" u="none" strike="noStrike" cap="none">
                <a:solidFill>
                  <a:schemeClr val="lt1"/>
                </a:solidFill>
                <a:latin typeface="Encode Sans"/>
                <a:ea typeface="Encode Sans"/>
                <a:cs typeface="Encode Sans"/>
                <a:sym typeface="Encode Sans"/>
              </a:rPr>
              <a:t>24 meses</a:t>
            </a:r>
            <a:r>
              <a:rPr lang="es-ES" sz="1200" b="0" i="0" u="none" strike="noStrike" cap="none">
                <a:solidFill>
                  <a:schemeClr val="lt1"/>
                </a:solidFill>
                <a:latin typeface="Encode Sans"/>
                <a:ea typeface="Encode Sans"/>
                <a:cs typeface="Encode Sans"/>
                <a:sym typeface="Encode Sans"/>
              </a:rPr>
              <a:t> con 3 de gracia.</a:t>
            </a:r>
            <a:endParaRPr sz="1200" b="0" i="0" u="none" strike="noStrike" cap="none">
              <a:solidFill>
                <a:schemeClr val="lt1"/>
              </a:solidFill>
              <a:latin typeface="Encode Sans"/>
              <a:ea typeface="Encode Sans"/>
              <a:cs typeface="Encode Sans"/>
              <a:sym typeface="Encode Sans"/>
            </a:endParaRPr>
          </a:p>
          <a:p>
            <a:pPr marL="114300" marR="0" lvl="1" indent="0" algn="l" rtl="0">
              <a:lnSpc>
                <a:spcPct val="115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lang="es-ES" sz="1200" b="1" i="0" u="none" strike="noStrike" cap="none">
                <a:solidFill>
                  <a:srgbClr val="FFFFFF"/>
                </a:solidFill>
                <a:latin typeface="Encode Sans"/>
                <a:ea typeface="Encode Sans"/>
                <a:cs typeface="Encode Sans"/>
                <a:sym typeface="Encode Sans"/>
              </a:rPr>
              <a:t>Garantías: </a:t>
            </a:r>
            <a:r>
              <a:rPr lang="es-ES" sz="1200" b="0" i="0" u="none" strike="noStrike" cap="none">
                <a:solidFill>
                  <a:srgbClr val="FFFFFF"/>
                </a:solidFill>
                <a:latin typeface="Encode Sans"/>
                <a:ea typeface="Encode Sans"/>
                <a:cs typeface="Encode Sans"/>
                <a:sym typeface="Encode Sans"/>
              </a:rPr>
              <a:t>a satisfacción del banco.</a:t>
            </a:r>
            <a:endParaRPr sz="1200" b="0" i="0" u="none" strike="noStrike" cap="none">
              <a:solidFill>
                <a:srgbClr val="FFFFFF"/>
              </a:solidFill>
              <a:latin typeface="Encode Sans"/>
              <a:ea typeface="Encode Sans"/>
              <a:cs typeface="Encode Sans"/>
              <a:sym typeface="Encode Sans"/>
            </a:endParaRPr>
          </a:p>
          <a:p>
            <a:pPr marL="114300" marR="0" lvl="1" indent="0" algn="l" rtl="0">
              <a:lnSpc>
                <a:spcPct val="115000"/>
              </a:lnSpc>
              <a:spcBef>
                <a:spcPts val="200"/>
              </a:spcBef>
              <a:spcAft>
                <a:spcPts val="20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lang="es-ES" sz="1200" b="1" i="0" u="none" strike="noStrike" cap="none">
                <a:solidFill>
                  <a:srgbClr val="FFFFFF"/>
                </a:solidFill>
                <a:latin typeface="Encode Sans"/>
                <a:ea typeface="Encode Sans"/>
                <a:cs typeface="Encode Sans"/>
                <a:sym typeface="Encode Sans"/>
              </a:rPr>
              <a:t>Tasa: Repyme Inversión </a:t>
            </a:r>
            <a:r>
              <a:rPr lang="es-ES" sz="1200" b="0" i="0" u="none" strike="noStrike" cap="none">
                <a:solidFill>
                  <a:srgbClr val="FFFFFF"/>
                </a:solidFill>
                <a:latin typeface="Encode Sans"/>
                <a:ea typeface="Encode Sans"/>
                <a:cs typeface="Encode Sans"/>
                <a:sym typeface="Encode Sans"/>
              </a:rPr>
              <a:t>(Bapro) / </a:t>
            </a:r>
            <a:r>
              <a:rPr lang="es-ES" sz="1200" b="1" i="0" u="none" strike="noStrike" cap="none">
                <a:solidFill>
                  <a:srgbClr val="FFFFFF"/>
                </a:solidFill>
                <a:latin typeface="Encode Sans"/>
                <a:ea typeface="Encode Sans"/>
                <a:cs typeface="Encode Sans"/>
                <a:sym typeface="Encode Sans"/>
              </a:rPr>
              <a:t>Reactivación Pyme - Capital de trabajo </a:t>
            </a:r>
            <a:r>
              <a:rPr lang="es-ES" sz="1200" b="0" i="0" u="none" strike="noStrike" cap="none">
                <a:solidFill>
                  <a:srgbClr val="FFFFFF"/>
                </a:solidFill>
                <a:latin typeface="Encode Sans"/>
                <a:ea typeface="Encode Sans"/>
                <a:cs typeface="Encode Sans"/>
                <a:sym typeface="Encode Sans"/>
              </a:rPr>
              <a:t>para línea de insumos. Tope de </a:t>
            </a:r>
            <a:r>
              <a:rPr lang="es-ES" sz="1200" b="1" i="0" u="none" strike="noStrike" cap="none">
                <a:solidFill>
                  <a:srgbClr val="FFFFFF"/>
                </a:solidFill>
                <a:latin typeface="Encode Sans"/>
                <a:ea typeface="Encode Sans"/>
                <a:cs typeface="Encode Sans"/>
                <a:sym typeface="Encode Sans"/>
              </a:rPr>
              <a:t>entre 10 y 15 puntos de bonificación</a:t>
            </a:r>
            <a:r>
              <a:rPr lang="es-ES" sz="1200" b="0" i="0" u="none" strike="noStrike" cap="none">
                <a:solidFill>
                  <a:srgbClr val="FFFFFF"/>
                </a:solidFill>
                <a:latin typeface="Encode Sans"/>
                <a:ea typeface="Encode Sans"/>
                <a:cs typeface="Encode Sans"/>
                <a:sym typeface="Encode Sans"/>
              </a:rPr>
              <a:t>, según la línea.</a:t>
            </a:r>
            <a:endParaRPr sz="1200" b="0" i="0" u="none" strike="noStrike" cap="none">
              <a:solidFill>
                <a:srgbClr val="FFFFFF"/>
              </a:solidFill>
              <a:latin typeface="Encode Sans"/>
              <a:ea typeface="Encode Sans"/>
              <a:cs typeface="Encode Sans"/>
              <a:sym typeface="Encode Sans"/>
            </a:endParaRPr>
          </a:p>
        </p:txBody>
      </p:sp>
      <p:sp>
        <p:nvSpPr>
          <p:cNvPr id="227" name="Google Shape;227;g34726bab4ee_0_0"/>
          <p:cNvSpPr/>
          <p:nvPr/>
        </p:nvSpPr>
        <p:spPr>
          <a:xfrm>
            <a:off x="3534759" y="4379966"/>
            <a:ext cx="5416200" cy="7653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lang="es-ES" b="1">
                <a:solidFill>
                  <a:srgbClr val="E62076"/>
                </a:solidFill>
                <a:latin typeface="Encode Sans"/>
                <a:ea typeface="Encode Sans"/>
                <a:cs typeface="Encode Sans"/>
                <a:sym typeface="Encode Sans"/>
              </a:rPr>
              <a:t>¿</a:t>
            </a:r>
            <a:r>
              <a:rPr lang="es-ES" sz="1400" b="1" i="0" u="none" strike="noStrike" cap="none">
                <a:solidFill>
                  <a:srgbClr val="E62076"/>
                </a:solidFill>
                <a:latin typeface="Encode Sans"/>
                <a:ea typeface="Encode Sans"/>
                <a:cs typeface="Encode Sans"/>
                <a:sym typeface="Encode Sans"/>
              </a:rPr>
              <a:t>Cómo participar?</a:t>
            </a:r>
            <a:r>
              <a:rPr lang="es-ES" sz="1400" b="0" i="0" u="none" strike="noStrike" cap="none">
                <a:solidFill>
                  <a:srgbClr val="E62076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sz="1400" b="0" i="0" u="none" strike="noStrike" cap="none">
              <a:solidFill>
                <a:srgbClr val="E62076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lang="es-ES" sz="1200" b="1" i="0" u="none" strike="noStrike" cap="none">
                <a:solidFill>
                  <a:srgbClr val="085E7E"/>
                </a:solidFill>
                <a:latin typeface="Encode Sans"/>
                <a:ea typeface="Encode Sans"/>
                <a:cs typeface="Encode Sans"/>
                <a:sym typeface="Encode Sans"/>
              </a:rPr>
              <a:t>https://www.gba.gob.ar/produccion/creditos_pem</a:t>
            </a:r>
            <a:endParaRPr sz="1200" b="1" i="0" u="none" strike="noStrike" cap="none">
              <a:solidFill>
                <a:srgbClr val="085E7E"/>
              </a:solidFill>
              <a:latin typeface="Encode Sans"/>
              <a:ea typeface="Encode Sans"/>
              <a:cs typeface="Encode Sans"/>
              <a:sym typeface="Encode Sans"/>
            </a:endParaRPr>
          </a:p>
        </p:txBody>
      </p:sp>
      <p:pic>
        <p:nvPicPr>
          <p:cNvPr id="228" name="Google Shape;228;g34726bab4ee_0_0" title="Sin título-2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80291" y="795243"/>
            <a:ext cx="2470952" cy="106068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7" name="Google Shape;297;g20d9ea4ab63_0_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3424248" cy="5145074"/>
          </a:xfrm>
          <a:prstGeom prst="rect">
            <a:avLst/>
          </a:prstGeom>
          <a:noFill/>
          <a:ln>
            <a:noFill/>
          </a:ln>
        </p:spPr>
      </p:pic>
      <p:sp>
        <p:nvSpPr>
          <p:cNvPr id="298" name="Google Shape;298;g20d9ea4ab63_0_0"/>
          <p:cNvSpPr/>
          <p:nvPr/>
        </p:nvSpPr>
        <p:spPr>
          <a:xfrm>
            <a:off x="331350" y="974475"/>
            <a:ext cx="2660400" cy="85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75" tIns="34275" rIns="34275" bIns="3427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ES" sz="2600" b="0" i="0" u="none" strike="noStrike" cap="none">
                <a:solidFill>
                  <a:schemeClr val="lt1"/>
                </a:solidFill>
                <a:latin typeface="Encode Sans ExtraBold"/>
                <a:ea typeface="Encode Sans ExtraBold"/>
                <a:cs typeface="Encode Sans ExtraBold"/>
                <a:sym typeface="Encode Sans ExtraBold"/>
              </a:rPr>
              <a:t>PRODUCCIÓN BONAERENSE</a:t>
            </a:r>
            <a:endParaRPr sz="2200" b="0" i="0" u="none" strike="noStrike" cap="none">
              <a:solidFill>
                <a:schemeClr val="lt1"/>
              </a:solidFill>
              <a:latin typeface="Encode Sans ExtraBold"/>
              <a:ea typeface="Encode Sans ExtraBold"/>
              <a:cs typeface="Encode Sans ExtraBold"/>
              <a:sym typeface="Encode Sans ExtraBold"/>
            </a:endParaRPr>
          </a:p>
        </p:txBody>
      </p:sp>
      <p:sp>
        <p:nvSpPr>
          <p:cNvPr id="299" name="Google Shape;299;g20d9ea4ab63_0_0"/>
          <p:cNvSpPr/>
          <p:nvPr/>
        </p:nvSpPr>
        <p:spPr>
          <a:xfrm>
            <a:off x="3752031" y="872292"/>
            <a:ext cx="3801600" cy="231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75" tIns="34275" rIns="34275" bIns="34275" anchor="t" anchorCtr="0">
            <a:no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500" b="0" i="0" u="none" strike="noStrike" cap="none">
              <a:solidFill>
                <a:srgbClr val="434343"/>
              </a:solidFill>
              <a:latin typeface="Encode Sans Medium"/>
              <a:ea typeface="Encode Sans Medium"/>
              <a:cs typeface="Encode Sans Medium"/>
              <a:sym typeface="Encode Sans Medium"/>
            </a:endParaRPr>
          </a:p>
          <a:p>
            <a:pPr marL="457200" marR="0" lvl="0" indent="0" algn="just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-ES" sz="1300" b="0" i="0" u="none" strike="noStrike" cap="none">
                <a:solidFill>
                  <a:srgbClr val="434343"/>
                </a:solidFill>
                <a:latin typeface="Encode Sans Medium"/>
                <a:ea typeface="Encode Sans Medium"/>
                <a:cs typeface="Encode Sans Medium"/>
                <a:sym typeface="Encode Sans Medium"/>
              </a:rPr>
              <a:t>Rondas de negocios con supermercados</a:t>
            </a:r>
            <a:endParaRPr sz="1300" b="0" i="0" u="none" strike="noStrike" cap="none">
              <a:solidFill>
                <a:srgbClr val="434343"/>
              </a:solidFill>
              <a:latin typeface="Encode Sans Medium"/>
              <a:ea typeface="Encode Sans Medium"/>
              <a:cs typeface="Encode Sans Medium"/>
              <a:sym typeface="Encode Sans Medium"/>
            </a:endParaRPr>
          </a:p>
          <a:p>
            <a:pPr marL="457200" marR="0" lvl="0" indent="0" algn="just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-ES" sz="1300" b="0" i="0" u="none" strike="noStrike" cap="none">
                <a:solidFill>
                  <a:srgbClr val="434343"/>
                </a:solidFill>
                <a:latin typeface="Encode Sans Medium"/>
                <a:ea typeface="Encode Sans Medium"/>
                <a:cs typeface="Encode Sans Medium"/>
                <a:sym typeface="Encode Sans Medium"/>
              </a:rPr>
              <a:t>Asesoramientos técnico y financiero</a:t>
            </a:r>
            <a:endParaRPr sz="1300" b="0" i="0" u="none" strike="noStrike" cap="none">
              <a:solidFill>
                <a:srgbClr val="434343"/>
              </a:solidFill>
              <a:latin typeface="Encode Sans Medium"/>
              <a:ea typeface="Encode Sans Medium"/>
              <a:cs typeface="Encode Sans Medium"/>
              <a:sym typeface="Encode Sans Medium"/>
            </a:endParaRPr>
          </a:p>
          <a:p>
            <a:pPr marL="457200" marR="0" lvl="0" indent="0" algn="just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-ES" sz="1300" b="0" i="0" u="none" strike="noStrike" cap="none">
                <a:solidFill>
                  <a:srgbClr val="434343"/>
                </a:solidFill>
                <a:latin typeface="Encode Sans Medium"/>
                <a:ea typeface="Encode Sans Medium"/>
                <a:cs typeface="Encode Sans Medium"/>
                <a:sym typeface="Encode Sans Medium"/>
              </a:rPr>
              <a:t>Identificación en góndolas</a:t>
            </a:r>
            <a:endParaRPr sz="1300" b="0" i="0" u="none" strike="noStrike" cap="none">
              <a:solidFill>
                <a:srgbClr val="434343"/>
              </a:solidFill>
              <a:latin typeface="Encode Sans Medium"/>
              <a:ea typeface="Encode Sans Medium"/>
              <a:cs typeface="Encode Sans Medium"/>
              <a:sym typeface="Encode Sans Medium"/>
            </a:endParaRPr>
          </a:p>
          <a:p>
            <a:pPr marL="457200" marR="0" lvl="0" indent="0" algn="just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-ES" sz="1300" b="0" i="0" u="none" strike="noStrike" cap="none">
                <a:solidFill>
                  <a:srgbClr val="434343"/>
                </a:solidFill>
                <a:latin typeface="Encode Sans Medium"/>
                <a:ea typeface="Encode Sans Medium"/>
                <a:cs typeface="Encode Sans Medium"/>
                <a:sym typeface="Encode Sans Medium"/>
              </a:rPr>
              <a:t>Códigos de barras gratuitos</a:t>
            </a:r>
            <a:endParaRPr sz="1300" b="0" i="0" u="none" strike="noStrike" cap="none">
              <a:solidFill>
                <a:srgbClr val="434343"/>
              </a:solidFill>
              <a:latin typeface="Encode Sans Medium"/>
              <a:ea typeface="Encode Sans Medium"/>
              <a:cs typeface="Encode Sans Medium"/>
              <a:sym typeface="Encode Sans Medium"/>
            </a:endParaRPr>
          </a:p>
          <a:p>
            <a:pPr marL="457200" marR="0" lvl="0" indent="0" algn="just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-ES" sz="1300" b="0" i="0" u="none" strike="noStrike" cap="none">
                <a:solidFill>
                  <a:srgbClr val="434343"/>
                </a:solidFill>
                <a:latin typeface="Encode Sans Medium"/>
                <a:ea typeface="Encode Sans Medium"/>
                <a:cs typeface="Encode Sans Medium"/>
                <a:sym typeface="Encode Sans Medium"/>
              </a:rPr>
              <a:t>Capacitaciones y asistencias técnicas</a:t>
            </a:r>
            <a:endParaRPr sz="1300" b="0" i="0" u="none" strike="noStrike" cap="none">
              <a:solidFill>
                <a:srgbClr val="434343"/>
              </a:solidFill>
              <a:latin typeface="Encode Sans Medium"/>
              <a:ea typeface="Encode Sans Medium"/>
              <a:cs typeface="Encode Sans Medium"/>
              <a:sym typeface="Encode Sans Medium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500" b="0" i="0" u="none" strike="noStrike" cap="none">
              <a:solidFill>
                <a:srgbClr val="434343"/>
              </a:solidFill>
              <a:latin typeface="Encode Sans Medium"/>
              <a:ea typeface="Encode Sans Medium"/>
              <a:cs typeface="Encode Sans Medium"/>
              <a:sym typeface="Encode Sans Medium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ES" sz="1600" b="0" i="0" u="none" strike="noStrike" cap="none">
                <a:solidFill>
                  <a:srgbClr val="535353"/>
                </a:solidFill>
                <a:latin typeface="Encode Sans Medium"/>
                <a:ea typeface="Encode Sans Medium"/>
                <a:cs typeface="Encode Sans Medium"/>
                <a:sym typeface="Encode Sans Medium"/>
              </a:rPr>
              <a:t/>
            </a:r>
            <a:br>
              <a:rPr lang="es-ES" sz="1600" b="0" i="0" u="none" strike="noStrike" cap="none">
                <a:solidFill>
                  <a:srgbClr val="535353"/>
                </a:solidFill>
                <a:latin typeface="Encode Sans Medium"/>
                <a:ea typeface="Encode Sans Medium"/>
                <a:cs typeface="Encode Sans Medium"/>
                <a:sym typeface="Encode Sans Medium"/>
              </a:rPr>
            </a:br>
            <a:endParaRPr sz="1200" b="0" i="0" u="none" strike="noStrike" cap="none">
              <a:solidFill>
                <a:srgbClr val="0FB6CC"/>
              </a:solidFill>
              <a:latin typeface="Encode Sans"/>
              <a:ea typeface="Encode Sans"/>
              <a:cs typeface="Encode Sans"/>
              <a:sym typeface="Encode Sans"/>
            </a:endParaRPr>
          </a:p>
        </p:txBody>
      </p:sp>
      <p:pic>
        <p:nvPicPr>
          <p:cNvPr id="300" name="Google Shape;300;g20d9ea4ab63_0_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639704" y="3337424"/>
            <a:ext cx="1041475" cy="10414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01" name="Google Shape;301;g20d9ea4ab63_0_0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786394" y="1178411"/>
            <a:ext cx="374239" cy="334907"/>
          </a:xfrm>
          <a:prstGeom prst="rect">
            <a:avLst/>
          </a:prstGeom>
          <a:noFill/>
          <a:ln>
            <a:noFill/>
          </a:ln>
        </p:spPr>
      </p:pic>
      <p:pic>
        <p:nvPicPr>
          <p:cNvPr id="302" name="Google Shape;302;g20d9ea4ab63_0_0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3786384" y="2352479"/>
            <a:ext cx="374239" cy="334898"/>
          </a:xfrm>
          <a:prstGeom prst="rect">
            <a:avLst/>
          </a:prstGeom>
          <a:noFill/>
          <a:ln>
            <a:noFill/>
          </a:ln>
        </p:spPr>
      </p:pic>
      <p:pic>
        <p:nvPicPr>
          <p:cNvPr id="303" name="Google Shape;303;g20d9ea4ab63_0_0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3786400" y="1589580"/>
            <a:ext cx="374239" cy="334901"/>
          </a:xfrm>
          <a:prstGeom prst="rect">
            <a:avLst/>
          </a:prstGeom>
          <a:noFill/>
          <a:ln>
            <a:noFill/>
          </a:ln>
        </p:spPr>
      </p:pic>
      <p:pic>
        <p:nvPicPr>
          <p:cNvPr id="304" name="Google Shape;304;g20d9ea4ab63_0_0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3786387" y="2000760"/>
            <a:ext cx="374240" cy="350413"/>
          </a:xfrm>
          <a:prstGeom prst="rect">
            <a:avLst/>
          </a:prstGeom>
          <a:noFill/>
          <a:ln>
            <a:noFill/>
          </a:ln>
        </p:spPr>
      </p:pic>
      <p:pic>
        <p:nvPicPr>
          <p:cNvPr id="305" name="Google Shape;305;g20d9ea4ab63_0_0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3777739" y="2736408"/>
            <a:ext cx="391585" cy="350410"/>
          </a:xfrm>
          <a:prstGeom prst="rect">
            <a:avLst/>
          </a:prstGeom>
          <a:noFill/>
          <a:ln>
            <a:noFill/>
          </a:ln>
        </p:spPr>
      </p:pic>
      <p:sp>
        <p:nvSpPr>
          <p:cNvPr id="306" name="Google Shape;306;g20d9ea4ab63_0_0"/>
          <p:cNvSpPr txBox="1"/>
          <p:nvPr/>
        </p:nvSpPr>
        <p:spPr>
          <a:xfrm>
            <a:off x="4670125" y="3642225"/>
            <a:ext cx="3801600" cy="50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50" tIns="91450" rIns="91450" bIns="9145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-ES" sz="1300" b="1" i="0" u="none" strike="noStrike" cap="none">
                <a:solidFill>
                  <a:srgbClr val="054960"/>
                </a:solidFill>
                <a:latin typeface="Encode Sans"/>
                <a:ea typeface="Encode Sans"/>
                <a:cs typeface="Encode Sans"/>
                <a:sym typeface="Encode Sans"/>
              </a:rPr>
              <a:t>Ingresá a la web de Producción Bonaerense</a:t>
            </a:r>
            <a:r>
              <a:rPr lang="es-ES" sz="1300" b="1" i="0" u="none" strike="noStrike" cap="none">
                <a:solidFill>
                  <a:srgbClr val="073763"/>
                </a:solidFill>
                <a:latin typeface="Encode Sans"/>
                <a:ea typeface="Encode Sans"/>
                <a:cs typeface="Encode Sans"/>
                <a:sym typeface="Encode Sans"/>
              </a:rPr>
              <a:t/>
            </a:r>
            <a:br>
              <a:rPr lang="es-ES" sz="1300" b="1" i="0" u="none" strike="noStrike" cap="none">
                <a:solidFill>
                  <a:srgbClr val="073763"/>
                </a:solidFill>
                <a:latin typeface="Encode Sans"/>
                <a:ea typeface="Encode Sans"/>
                <a:cs typeface="Encode Sans"/>
                <a:sym typeface="Encode Sans"/>
              </a:rPr>
            </a:br>
            <a:r>
              <a:rPr lang="es-ES"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		</a:t>
            </a:r>
            <a:endParaRPr sz="1800" b="0" i="0" u="none" strike="noStrike" cap="non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7" name="Google Shape;307;g20d9ea4ab63_0_0"/>
          <p:cNvSpPr/>
          <p:nvPr/>
        </p:nvSpPr>
        <p:spPr>
          <a:xfrm>
            <a:off x="331350" y="2014925"/>
            <a:ext cx="2660400" cy="214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75" tIns="34275" rIns="34275" bIns="3427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-ES" sz="1300" b="0" i="0" u="none" strike="noStrike" cap="none">
                <a:solidFill>
                  <a:schemeClr val="lt1"/>
                </a:solidFill>
                <a:latin typeface="Encode Sans"/>
                <a:ea typeface="Encode Sans"/>
                <a:cs typeface="Encode Sans"/>
                <a:sym typeface="Encode Sans"/>
              </a:rPr>
              <a:t>Diferenciar y dar a conocer los productos elaborados en la Provincia de Buenos Aires, mostrando la gran diversidad productiva y el amplio potencial comercial.</a:t>
            </a:r>
            <a:endParaRPr sz="1300" b="0" i="0" u="none" strike="noStrike" cap="none">
              <a:solidFill>
                <a:schemeClr val="lt1"/>
              </a:solidFill>
              <a:latin typeface="Encode Sans"/>
              <a:ea typeface="Encode Sans"/>
              <a:cs typeface="Encode Sans"/>
              <a:sym typeface="Encode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300" b="0" i="0" u="none" strike="noStrike" cap="none">
              <a:solidFill>
                <a:schemeClr val="lt1"/>
              </a:solidFill>
              <a:latin typeface="Encode Sans"/>
              <a:ea typeface="Encode Sans"/>
              <a:cs typeface="Encode Sans"/>
              <a:sym typeface="Encode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-ES" sz="1300" b="1" i="0" u="none" strike="noStrike" cap="none">
                <a:solidFill>
                  <a:schemeClr val="lt1"/>
                </a:solidFill>
                <a:latin typeface="Encode Sans"/>
                <a:ea typeface="Encode Sans"/>
                <a:cs typeface="Encode Sans"/>
                <a:sym typeface="Encode Sans"/>
              </a:rPr>
              <a:t>Herramientas y oportunidades comerciales para acompañar el desarrollo y crecimiento.</a:t>
            </a:r>
            <a:endParaRPr sz="1300" b="1" i="0" u="none" strike="noStrike" cap="none">
              <a:solidFill>
                <a:schemeClr val="lt1"/>
              </a:solidFill>
              <a:latin typeface="Encode Sans"/>
              <a:ea typeface="Encode Sans"/>
              <a:cs typeface="Encode Sans"/>
              <a:sym typeface="Encode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200" b="0" i="0" u="none" strike="noStrike" cap="none">
              <a:solidFill>
                <a:schemeClr val="lt1"/>
              </a:solidFill>
              <a:latin typeface="Encode Sans"/>
              <a:ea typeface="Encode Sans"/>
              <a:cs typeface="Encode Sans"/>
              <a:sym typeface="Encode Sans"/>
            </a:endParaRPr>
          </a:p>
        </p:txBody>
      </p:sp>
      <p:sp>
        <p:nvSpPr>
          <p:cNvPr id="308" name="Google Shape;308;g20d9ea4ab63_0_0"/>
          <p:cNvSpPr txBox="1"/>
          <p:nvPr/>
        </p:nvSpPr>
        <p:spPr>
          <a:xfrm>
            <a:off x="3752040" y="578008"/>
            <a:ext cx="3000000" cy="41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lang="es-ES" sz="1500" b="0" i="0" u="none" strike="noStrike" cap="none">
                <a:solidFill>
                  <a:schemeClr val="accent5"/>
                </a:solidFill>
                <a:latin typeface="Encode Sans ExtraBold"/>
                <a:ea typeface="Encode Sans ExtraBold"/>
                <a:cs typeface="Encode Sans ExtraBold"/>
                <a:sym typeface="Encode Sans ExtraBold"/>
              </a:rPr>
              <a:t>HERRAMIENTAS</a:t>
            </a:r>
            <a:endParaRPr sz="1400" b="0" i="0" u="none" strike="noStrike" cap="none">
              <a:solidFill>
                <a:schemeClr val="accent5"/>
              </a:solidFill>
              <a:latin typeface="Encode Sans ExtraBold"/>
              <a:ea typeface="Encode Sans ExtraBold"/>
              <a:cs typeface="Encode Sans ExtraBold"/>
              <a:sym typeface="Encode Sans ExtraBold"/>
            </a:endParaRPr>
          </a:p>
        </p:txBody>
      </p:sp>
      <p:sp>
        <p:nvSpPr>
          <p:cNvPr id="309" name="Google Shape;309;g20d9ea4ab63_0_0"/>
          <p:cNvSpPr txBox="1"/>
          <p:nvPr/>
        </p:nvSpPr>
        <p:spPr>
          <a:xfrm>
            <a:off x="3927275" y="4493525"/>
            <a:ext cx="4179300" cy="59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50" tIns="91450" rIns="91450" bIns="91450" anchor="t" anchorCtr="0">
            <a:no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-ES" sz="1300" b="1" i="0" u="none" strike="noStrike" cap="none">
                <a:solidFill>
                  <a:srgbClr val="054960"/>
                </a:solidFill>
                <a:latin typeface="Encode Sans"/>
                <a:ea typeface="Encode Sans"/>
                <a:cs typeface="Encode Sans"/>
                <a:sym typeface="Encode Sans"/>
              </a:rPr>
              <a:t>Consultas: </a:t>
            </a:r>
            <a:r>
              <a:rPr lang="es-ES" sz="1300" b="1" i="0" u="none" strike="noStrike" cap="none">
                <a:solidFill>
                  <a:srgbClr val="054960"/>
                </a:solidFill>
                <a:uFill>
                  <a:noFill/>
                </a:uFill>
                <a:latin typeface="Encode Sans"/>
                <a:ea typeface="Encode Sans"/>
                <a:cs typeface="Encode Sans"/>
                <a:sym typeface="Encode Sans"/>
                <a:hlinkClick r:id="rId10">
                  <a:extLst>
                    <a:ext uri="{A12FA001-AC4F-418D-AE19-62706E023703}">
                      <ahyp:hlinkClr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val="tx"/>
                    </a:ext>
                  </a:extLst>
                </a:hlinkClick>
              </a:rPr>
              <a:t>produccionbonaerense@gmail.com</a:t>
            </a:r>
            <a:r>
              <a:rPr lang="es-ES" sz="1300" b="1" i="0" u="none" strike="noStrike" cap="none">
                <a:solidFill>
                  <a:srgbClr val="434343"/>
                </a:solidFill>
                <a:latin typeface="Encode Sans"/>
                <a:ea typeface="Encode Sans"/>
                <a:cs typeface="Encode Sans"/>
                <a:sym typeface="Encode Sans"/>
              </a:rPr>
              <a:t> </a:t>
            </a:r>
            <a:endParaRPr sz="1300" b="1" i="0" u="none" strike="noStrike" cap="none">
              <a:solidFill>
                <a:srgbClr val="434343"/>
              </a:solidFill>
              <a:latin typeface="Encode Sans"/>
              <a:ea typeface="Encode Sans"/>
              <a:cs typeface="Encode Sans"/>
              <a:sym typeface="Encode Sans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-ES" sz="1300" b="0" i="0" u="none" strike="noStrike" cap="none">
                <a:solidFill>
                  <a:srgbClr val="434343"/>
                </a:solidFill>
                <a:latin typeface="Encode Sans SemiBold"/>
                <a:ea typeface="Encode Sans SemiBold"/>
                <a:cs typeface="Encode Sans SemiBold"/>
                <a:sym typeface="Encode Sans SemiBold"/>
              </a:rPr>
              <a:t>		</a:t>
            </a:r>
            <a:endParaRPr sz="1300" b="0" i="0" u="none" strike="noStrike" cap="none">
              <a:solidFill>
                <a:srgbClr val="434343"/>
              </a:solidFill>
              <a:latin typeface="Encode Sans SemiBold"/>
              <a:ea typeface="Encode Sans SemiBold"/>
              <a:cs typeface="Encode Sans SemiBold"/>
              <a:sym typeface="Encode Sans SemiBold"/>
            </a:endParaRPr>
          </a:p>
        </p:txBody>
      </p:sp>
      <p:pic>
        <p:nvPicPr>
          <p:cNvPr id="310" name="Google Shape;310;g20d9ea4ab63_0_0" title="variaciones-01.png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7758899" y="265025"/>
            <a:ext cx="1041475" cy="104144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196377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1668</Words>
  <Application>Microsoft Office PowerPoint</Application>
  <PresentationFormat>Personalizado</PresentationFormat>
  <Paragraphs>218</Paragraphs>
  <Slides>16</Slides>
  <Notes>16</Notes>
  <HiddenSlides>0</HiddenSlides>
  <MMClips>0</MMClips>
  <ScaleCrop>false</ScaleCrop>
  <HeadingPairs>
    <vt:vector size="6" baseType="variant">
      <vt:variant>
        <vt:lpstr>Fuentes usadas</vt:lpstr>
      </vt:variant>
      <vt:variant>
        <vt:i4>9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16</vt:i4>
      </vt:variant>
    </vt:vector>
  </HeadingPairs>
  <TitlesOfParts>
    <vt:vector size="26" baseType="lpstr">
      <vt:lpstr>Encode Sans ExtraBold</vt:lpstr>
      <vt:lpstr>Encode Sans Medium</vt:lpstr>
      <vt:lpstr>Encode Sans SemiBold</vt:lpstr>
      <vt:lpstr>Arial</vt:lpstr>
      <vt:lpstr>Open Sans</vt:lpstr>
      <vt:lpstr>Encode Sans</vt:lpstr>
      <vt:lpstr>Calibri</vt:lpstr>
      <vt:lpstr>Encode Sans Black</vt:lpstr>
      <vt:lpstr>Encode Sans Light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Usuario</dc:creator>
  <cp:lastModifiedBy>Usuario</cp:lastModifiedBy>
  <cp:revision>1</cp:revision>
  <dcterms:modified xsi:type="dcterms:W3CDTF">2025-10-22T16:22:10Z</dcterms:modified>
</cp:coreProperties>
</file>