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0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83" r:id="rId4"/>
    <p:sldId id="279" r:id="rId5"/>
    <p:sldId id="284" r:id="rId6"/>
    <p:sldId id="281" r:id="rId7"/>
    <p:sldId id="265" r:id="rId8"/>
  </p:sldIdLst>
  <p:sldSz cx="9145588" cy="5145088"/>
  <p:notesSz cx="7010400" cy="9296400"/>
  <p:embeddedFontLst>
    <p:embeddedFont>
      <p:font typeface="Encode Sans Black" panose="020B0604020202020204" charset="0"/>
      <p:bold r:id="rId10"/>
    </p:embeddedFont>
    <p:embeddedFont>
      <p:font typeface="Raleway" panose="020B0604020202020204" charset="0"/>
      <p:regular r:id="rId11"/>
      <p:bold r:id="rId12"/>
      <p:italic r:id="rId13"/>
      <p:boldItalic r:id="rId14"/>
    </p:embeddedFont>
    <p:embeddedFont>
      <p:font typeface="Encode Sans SemiBold" panose="020B0604020202020204" charset="0"/>
      <p:regular r:id="rId15"/>
      <p:bold r:id="rId16"/>
    </p:embeddedFont>
    <p:embeddedFont>
      <p:font typeface="Encode Sans Medium" panose="020B060402020202020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34D10A3B-BADE-493E-93DF-3084CD36CCEB}">
          <p14:sldIdLst>
            <p14:sldId id="256"/>
            <p14:sldId id="263"/>
            <p14:sldId id="283"/>
            <p14:sldId id="279"/>
            <p14:sldId id="284"/>
            <p14:sldId id="281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jJPHSgcXyulcrRJFfBQo+7QM9W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36" d="100"/>
          <a:sy n="36" d="100"/>
        </p:scale>
        <p:origin x="4554" y="42"/>
      </p:cViewPr>
      <p:guideLst>
        <p:guide orient="horz" pos="1621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57635f8d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e57635f8d0_0_19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7322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57635f8d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e57635f8d0_0_19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441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57635f8d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e57635f8d0_0_19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188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57635f8d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e57635f8d0_0_19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5969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e57635f8d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e57635f8d0_0_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2875035" y="-1217232"/>
            <a:ext cx="3395520" cy="823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5464430" y="1372164"/>
            <a:ext cx="4389999" cy="2057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1272703" y="-609380"/>
            <a:ext cx="4389999" cy="602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e57635f8d0_0_194"/>
          <p:cNvSpPr txBox="1">
            <a:spLocks noGrp="1"/>
          </p:cNvSpPr>
          <p:nvPr>
            <p:ph type="title"/>
          </p:nvPr>
        </p:nvSpPr>
        <p:spPr>
          <a:xfrm>
            <a:off x="311754" y="445161"/>
            <a:ext cx="8522100" cy="573000"/>
          </a:xfrm>
          <a:prstGeom prst="rect">
            <a:avLst/>
          </a:prstGeom>
        </p:spPr>
        <p:txBody>
          <a:bodyPr spcFirstLastPara="1" wrap="square" lIns="77925" tIns="38950" rIns="77925" bIns="38950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2e57635f8d0_0_194"/>
          <p:cNvSpPr txBox="1">
            <a:spLocks noGrp="1"/>
          </p:cNvSpPr>
          <p:nvPr>
            <p:ph type="body" idx="1"/>
          </p:nvPr>
        </p:nvSpPr>
        <p:spPr>
          <a:xfrm>
            <a:off x="311754" y="1152828"/>
            <a:ext cx="8522100" cy="3417300"/>
          </a:xfrm>
          <a:prstGeom prst="rect">
            <a:avLst/>
          </a:prstGeom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400050" rtl="0">
              <a:spcBef>
                <a:spcPts val="540"/>
              </a:spcBef>
              <a:spcAft>
                <a:spcPts val="0"/>
              </a:spcAft>
              <a:buSzPts val="2700"/>
              <a:buChar char="•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–"/>
              <a:defRPr/>
            </a:lvl2pPr>
            <a:lvl3pPr marL="1371600" lvl="2" indent="-355600" rtl="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36550" rtl="0">
              <a:spcBef>
                <a:spcPts val="340"/>
              </a:spcBef>
              <a:spcAft>
                <a:spcPts val="0"/>
              </a:spcAft>
              <a:buSzPts val="1700"/>
              <a:buChar char="–"/>
              <a:defRPr/>
            </a:lvl4pPr>
            <a:lvl5pPr marL="2286000" lvl="4" indent="-336550" rtl="0">
              <a:spcBef>
                <a:spcPts val="340"/>
              </a:spcBef>
              <a:spcAft>
                <a:spcPts val="0"/>
              </a:spcAft>
              <a:buSzPts val="1700"/>
              <a:buChar char="»"/>
              <a:defRPr/>
            </a:lvl5pPr>
            <a:lvl6pPr marL="2743200" lvl="5" indent="-336550" rtl="0">
              <a:spcBef>
                <a:spcPts val="340"/>
              </a:spcBef>
              <a:spcAft>
                <a:spcPts val="0"/>
              </a:spcAft>
              <a:buSzPts val="1700"/>
              <a:buChar char="•"/>
              <a:defRPr/>
            </a:lvl6pPr>
            <a:lvl7pPr marL="3200400" lvl="6" indent="-336550" rtl="0">
              <a:spcBef>
                <a:spcPts val="340"/>
              </a:spcBef>
              <a:spcAft>
                <a:spcPts val="0"/>
              </a:spcAft>
              <a:buSzPts val="1700"/>
              <a:buChar char="•"/>
              <a:defRPr/>
            </a:lvl7pPr>
            <a:lvl8pPr marL="3657600" lvl="7" indent="-336550" rtl="0">
              <a:spcBef>
                <a:spcPts val="340"/>
              </a:spcBef>
              <a:spcAft>
                <a:spcPts val="0"/>
              </a:spcAft>
              <a:buSzPts val="1700"/>
              <a:buChar char="•"/>
              <a:defRPr/>
            </a:lvl8pPr>
            <a:lvl9pPr marL="4114800" lvl="8" indent="-336550" rtl="0">
              <a:spcBef>
                <a:spcPts val="340"/>
              </a:spcBef>
              <a:spcAft>
                <a:spcPts val="0"/>
              </a:spcAft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g2e57635f8d0_0_194"/>
          <p:cNvSpPr txBox="1">
            <a:spLocks noGrp="1"/>
          </p:cNvSpPr>
          <p:nvPr>
            <p:ph type="sldNum" idx="12"/>
          </p:nvPr>
        </p:nvSpPr>
        <p:spPr>
          <a:xfrm>
            <a:off x="8473917" y="4664645"/>
            <a:ext cx="548700" cy="393600"/>
          </a:xfrm>
          <a:prstGeom prst="rect">
            <a:avLst/>
          </a:prstGeom>
        </p:spPr>
        <p:txBody>
          <a:bodyPr spcFirstLastPara="1" wrap="square" lIns="77925" tIns="38950" rIns="77925" bIns="3895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8231029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722439" y="3306196"/>
            <a:ext cx="7773750" cy="1021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  <a:defRPr sz="34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722439" y="2180708"/>
            <a:ext cx="777375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4039301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marL="228600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marL="274320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2"/>
          </p:nvPr>
        </p:nvSpPr>
        <p:spPr>
          <a:xfrm>
            <a:off x="4649007" y="1200522"/>
            <a:ext cx="4039301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marL="228600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marL="274320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body" idx="1"/>
          </p:nvPr>
        </p:nvSpPr>
        <p:spPr>
          <a:xfrm>
            <a:off x="457280" y="1151690"/>
            <a:ext cx="4040889" cy="4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57280" y="1631660"/>
            <a:ext cx="4040889" cy="2964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2pPr>
            <a:lvl3pPr marL="137160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3"/>
          </p:nvPr>
        </p:nvSpPr>
        <p:spPr>
          <a:xfrm>
            <a:off x="4645832" y="1151690"/>
            <a:ext cx="4042477" cy="4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4"/>
          </p:nvPr>
        </p:nvSpPr>
        <p:spPr>
          <a:xfrm>
            <a:off x="4645832" y="1631660"/>
            <a:ext cx="4042477" cy="2964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2pPr>
            <a:lvl3pPr marL="137160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457279" y="204851"/>
            <a:ext cx="3008836" cy="871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None/>
              <a:defRPr sz="17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3575671" y="204852"/>
            <a:ext cx="5112638" cy="4391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4pPr>
            <a:lvl5pPr marL="228600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»"/>
              <a:defRPr sz="1700"/>
            </a:lvl5pPr>
            <a:lvl6pPr marL="274320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457279" y="1076659"/>
            <a:ext cx="3008836" cy="3519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marL="1371600" lvl="2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None/>
              <a:defRPr sz="17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1792599" y="459723"/>
            <a:ext cx="5487353" cy="308705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1792599" y="4026746"/>
            <a:ext cx="5487353" cy="603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marL="1371600" lvl="2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8231029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marR="0" lvl="0" indent="-4000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/>
        </p:nvSpPr>
        <p:spPr>
          <a:xfrm>
            <a:off x="662211" y="761999"/>
            <a:ext cx="7675339" cy="2026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76700" rIns="77925" bIns="0" anchor="t" anchorCtr="0">
            <a:noAutofit/>
          </a:bodyPr>
          <a:lstStyle/>
          <a:p>
            <a:pPr algn="ctr">
              <a:buSzPts val="3400"/>
            </a:pPr>
            <a:r>
              <a:rPr lang="es-MX" sz="3600" b="1" dirty="0">
                <a:solidFill>
                  <a:schemeClr val="accent5"/>
                </a:solidFill>
                <a:latin typeface="Encode Sans Medium" panose="020B0604020202020204" charset="0"/>
                <a:ea typeface="Encode Sans Black"/>
                <a:cs typeface="Encode Sans Black"/>
                <a:sym typeface="Encode Sans Black"/>
              </a:rPr>
              <a:t>Herramientas Financieras para el Sector Productivo</a:t>
            </a:r>
          </a:p>
          <a:p>
            <a:pPr algn="ctr">
              <a:buSzPts val="3400"/>
            </a:pPr>
            <a:r>
              <a:rPr lang="es-MX" sz="3600" b="1" dirty="0">
                <a:solidFill>
                  <a:schemeClr val="accent5"/>
                </a:solidFill>
                <a:latin typeface="Encode Sans Medium" panose="020B0604020202020204" charset="0"/>
                <a:ea typeface="Encode Sans Black"/>
                <a:cs typeface="Encode Sans Black"/>
                <a:sym typeface="Encode Sans Black"/>
              </a:rPr>
              <a:t> </a:t>
            </a:r>
            <a:r>
              <a:rPr lang="es-MX" sz="4400" b="1" dirty="0">
                <a:solidFill>
                  <a:schemeClr val="accent5"/>
                </a:solidFill>
                <a:latin typeface="Encode Sans Medium" panose="020B0604020202020204" charset="0"/>
                <a:ea typeface="Encode Sans Black"/>
                <a:cs typeface="Encode Sans Black"/>
                <a:sym typeface="Encode Sans Black"/>
              </a:rPr>
              <a:t>PBA – CFI</a:t>
            </a:r>
            <a:endParaRPr sz="4400" b="1" i="0" u="none" strike="noStrike" cap="none" dirty="0">
              <a:solidFill>
                <a:schemeClr val="accent5"/>
              </a:solidFill>
              <a:latin typeface="Encode Sans Medium" panose="020B0604020202020204" charset="0"/>
              <a:ea typeface="Encode Sans Black"/>
              <a:cs typeface="Encode Sans Black"/>
              <a:sym typeface="Encode Sans Black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3934250" y="2514586"/>
            <a:ext cx="16530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76700" rIns="77925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 dirty="0">
              <a:solidFill>
                <a:srgbClr val="DB338A"/>
              </a:solidFill>
              <a:latin typeface="Encode Sans SemiBold"/>
              <a:ea typeface="Encode Sans SemiBold"/>
              <a:cs typeface="Encode Sans SemiBold"/>
              <a:sym typeface="Encode Sans SemiBold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11" y="3247283"/>
            <a:ext cx="1463769" cy="16207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510407"/>
            <a:ext cx="3155312" cy="10944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/>
          <p:nvPr/>
        </p:nvSpPr>
        <p:spPr>
          <a:xfrm>
            <a:off x="774700" y="1493520"/>
            <a:ext cx="7531100" cy="3132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575" tIns="41575" rIns="41575" bIns="41575" anchor="t" anchorCtr="0">
            <a:noAutofit/>
          </a:bodyPr>
          <a:lstStyle/>
          <a:p>
            <a:pPr algn="just"/>
            <a:r>
              <a:rPr lang="es-MX" dirty="0">
                <a:latin typeface="Encode Sans Medium" panose="020B0604020202020204" charset="0"/>
              </a:rPr>
              <a:t>El Consejo Federal de Inversiones (CFI) es un aliado estratégico de la Provincia de Buenos Aires para impulsar el desarrollo económico y productivo de la provincia y de los 135 municipios que la conforman. </a:t>
            </a:r>
          </a:p>
          <a:p>
            <a:pPr algn="just"/>
            <a:endParaRPr lang="es-MX" dirty="0">
              <a:latin typeface="Encode Sans Medium" panose="020B0604020202020204" charset="0"/>
            </a:endParaRPr>
          </a:p>
          <a:p>
            <a:pPr algn="just"/>
            <a:r>
              <a:rPr lang="es-MX" dirty="0">
                <a:latin typeface="Encode Sans Medium" panose="020B0604020202020204" charset="0"/>
              </a:rPr>
              <a:t>A través de Programas, Proyectos de asistencia técnica/financiera, Líneas de Financiamiento,  el CFI y la Provincia promueven el crecimiento, en términos de desarrollo sostenible e innovación de los municipios. Impulsan acciones que acompañan y fomentan la inversión del sector productivo con el fin de mejorar la competitividad, generar oportunidades de desarrollo y empleo para los/as bonaerenses.</a:t>
            </a:r>
          </a:p>
          <a:p>
            <a:pPr algn="just"/>
            <a:endParaRPr lang="es-MX" dirty="0">
              <a:latin typeface="Encode Sans Medium" panose="020B0604020202020204" charset="0"/>
            </a:endParaRPr>
          </a:p>
          <a:p>
            <a:pPr algn="just"/>
            <a:r>
              <a:rPr lang="es-MX" i="1" dirty="0">
                <a:latin typeface="Encode Sans Medium" panose="020B0604020202020204" charset="0"/>
              </a:rPr>
              <a:t>“Acompañar a la industria nacional, al trabajo argentino, al sector PYME, al sector agropecuario, a los sectores que hacen grande a nuestra Provincia es una instrucción precisa que nos da el gobernador Axel Kicillof todos los días"</a:t>
            </a:r>
          </a:p>
        </p:txBody>
      </p:sp>
      <p:sp>
        <p:nvSpPr>
          <p:cNvPr id="157" name="Google Shape;157;p5"/>
          <p:cNvSpPr/>
          <p:nvPr/>
        </p:nvSpPr>
        <p:spPr>
          <a:xfrm>
            <a:off x="0" y="4501662"/>
            <a:ext cx="9157850" cy="645988"/>
          </a:xfrm>
          <a:prstGeom prst="rect">
            <a:avLst/>
          </a:prstGeom>
          <a:solidFill>
            <a:srgbClr val="00AE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640" y="115024"/>
            <a:ext cx="2215582" cy="8566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31" y="0"/>
            <a:ext cx="1105629" cy="118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57635f8d0_0_198"/>
          <p:cNvSpPr/>
          <p:nvPr/>
        </p:nvSpPr>
        <p:spPr>
          <a:xfrm>
            <a:off x="-1" y="-7152"/>
            <a:ext cx="2819794" cy="5145000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2e57635f8d0_0_198"/>
          <p:cNvSpPr txBox="1"/>
          <p:nvPr/>
        </p:nvSpPr>
        <p:spPr>
          <a:xfrm>
            <a:off x="2819791" y="850604"/>
            <a:ext cx="6325797" cy="4287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0" tIns="91450" rIns="91450" bIns="91450" anchor="t" anchorCtr="0">
            <a:noAutofit/>
          </a:bodyPr>
          <a:lstStyle/>
          <a:p>
            <a:pPr algn="just"/>
            <a:r>
              <a:rPr lang="es-MX" b="1" dirty="0">
                <a:latin typeface="Encode Sans Medium" panose="020B0604020202020204" charset="0"/>
              </a:rPr>
              <a:t>Objetivo: </a:t>
            </a:r>
            <a:r>
              <a:rPr lang="es-ES" sz="1200" dirty="0">
                <a:latin typeface="Encode Sans Medium" panose="020B0604020202020204" charset="0"/>
              </a:rPr>
              <a:t>Créditos destinados a modernizar procesos, ampliar la capacidad productiva, fomentar la innovación, mejorar la calidad de productos o servicios, avanzar en la digitalización y acceder a nuevos mercados</a:t>
            </a:r>
            <a:r>
              <a:rPr lang="es-MX" sz="1200" dirty="0">
                <a:latin typeface="Encode Sans Medium" panose="020B0604020202020204" charset="0"/>
              </a:rPr>
              <a:t>.</a:t>
            </a:r>
          </a:p>
          <a:p>
            <a:pPr algn="just"/>
            <a:endParaRPr lang="es-MX" dirty="0">
              <a:latin typeface="Encode Sans Medium" panose="020B0604020202020204" charset="0"/>
            </a:endParaRPr>
          </a:p>
          <a:p>
            <a:pPr algn="just"/>
            <a:r>
              <a:rPr lang="es-ES" b="1" dirty="0">
                <a:latin typeface="Encode Sans Medium" panose="020B0604020202020204" charset="0"/>
              </a:rPr>
              <a:t>Inversiones financiables: </a:t>
            </a:r>
            <a:r>
              <a:rPr lang="es-ES" sz="1200" dirty="0">
                <a:latin typeface="Encode Sans Medium" panose="020B0604020202020204" charset="0"/>
              </a:rPr>
              <a:t>Obras civiles; bienes de capital; capital de trabajo asociado a las inversiones.</a:t>
            </a:r>
          </a:p>
          <a:p>
            <a:pPr algn="just"/>
            <a:endParaRPr lang="es-MX" b="1" dirty="0">
              <a:latin typeface="Encode Sans Medium" panose="020B0604020202020204" charset="0"/>
            </a:endParaRPr>
          </a:p>
          <a:p>
            <a:pPr algn="just"/>
            <a:r>
              <a:rPr lang="es-MX" b="1" dirty="0">
                <a:latin typeface="Encode Sans Medium" panose="020B0604020202020204" charset="0"/>
              </a:rPr>
              <a:t>* Monto: </a:t>
            </a:r>
          </a:p>
          <a:p>
            <a:pPr algn="just"/>
            <a:r>
              <a:rPr lang="es-MX" sz="2000" dirty="0">
                <a:latin typeface="Encode Sans Medium" panose="020B0604020202020204" charset="0"/>
              </a:rPr>
              <a:t>                    </a:t>
            </a:r>
            <a:r>
              <a:rPr lang="es-AR" sz="2000" b="1" dirty="0">
                <a:latin typeface="Encode Sans Medium" panose="020B0604020202020204" charset="0"/>
              </a:rPr>
              <a:t>$4 a $100 millones</a:t>
            </a:r>
          </a:p>
          <a:p>
            <a:pPr algn="just"/>
            <a:endParaRPr lang="es-AR" b="1" dirty="0">
              <a:latin typeface="Encode Sans Medium" panose="020B06040202020202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b="1" dirty="0">
                <a:latin typeface="Encode Sans Medium" panose="020B0604020202020204" charset="0"/>
              </a:rPr>
              <a:t>Plazos: </a:t>
            </a:r>
            <a:r>
              <a:rPr lang="es-ES" sz="1200" dirty="0">
                <a:latin typeface="Encode Sans Medium" panose="020B0604020202020204" charset="0"/>
              </a:rPr>
              <a:t>Hasta 48 meses y hasta 6 meses de gracia a determinar en función de la actividad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200" dirty="0">
              <a:latin typeface="Encode Sans Medium" panose="020B0604020202020204" charset="0"/>
            </a:endParaRPr>
          </a:p>
          <a:p>
            <a:pPr algn="l"/>
            <a:r>
              <a:rPr lang="es-AR" sz="2000" b="1" dirty="0">
                <a:latin typeface="Encode Sans Medium" panose="020B0604020202020204" charset="0"/>
              </a:rPr>
              <a:t>* </a:t>
            </a:r>
            <a:r>
              <a:rPr lang="es-AR" b="1" dirty="0">
                <a:latin typeface="Encode Sans Medium" panose="020B0604020202020204" charset="0"/>
              </a:rPr>
              <a:t>Tasas: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Encode Sans Medium" panose="020B0604020202020204" charset="0"/>
              </a:rPr>
              <a:t>Año 1: Tasa Fija. 36% Nominal Anual.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>
                <a:latin typeface="Encode Sans Medium" panose="020B0604020202020204" charset="0"/>
              </a:rPr>
              <a:t>Años 2 en adelante: Tasa Variable. TAMAR + 2 puntos porcentuales.</a:t>
            </a:r>
          </a:p>
          <a:p>
            <a:pPr algn="just"/>
            <a:endParaRPr lang="es-AR" dirty="0">
              <a:latin typeface="Encode Sans Medium" panose="020B0604020202020204" charset="0"/>
            </a:endParaRPr>
          </a:p>
          <a:p>
            <a:pPr algn="just"/>
            <a:r>
              <a:rPr lang="es-AR" b="1" dirty="0">
                <a:latin typeface="Encode Sans Medium" panose="020B0604020202020204" charset="0"/>
              </a:rPr>
              <a:t>* Porcentaje a Financiar: </a:t>
            </a:r>
            <a:r>
              <a:rPr lang="es-ES" sz="1200" dirty="0">
                <a:latin typeface="Encode Sans Medium" panose="020B0604020202020204" charset="0"/>
              </a:rPr>
              <a:t>Hasta 80% de la inversión</a:t>
            </a:r>
            <a:endParaRPr lang="es-MX" sz="1200" dirty="0">
              <a:latin typeface="Encode Sans Medium" panose="020B0604020202020204" charset="0"/>
            </a:endParaRPr>
          </a:p>
          <a:p>
            <a:endParaRPr lang="es-MX" sz="8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3A99916-DA8C-4C51-B7F1-6131118FF9AB}"/>
              </a:ext>
            </a:extLst>
          </p:cNvPr>
          <p:cNvSpPr txBox="1"/>
          <p:nvPr/>
        </p:nvSpPr>
        <p:spPr>
          <a:xfrm>
            <a:off x="-1" y="265814"/>
            <a:ext cx="28197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smtClean="0">
                <a:solidFill>
                  <a:schemeClr val="bg1"/>
                </a:solidFill>
                <a:latin typeface="Encode Sans Medium" panose="020B0604020202020204" charset="0"/>
              </a:rPr>
              <a:t>COMPETITIVIDAD </a:t>
            </a:r>
            <a:r>
              <a:rPr lang="es-ES" sz="2200" b="1" dirty="0">
                <a:solidFill>
                  <a:schemeClr val="bg1"/>
                </a:solidFill>
                <a:latin typeface="Encode Sans Medium" panose="020B0604020202020204" charset="0"/>
              </a:rPr>
              <a:t>PYME</a:t>
            </a:r>
            <a:endParaRPr lang="es-AR" sz="2200" b="1" dirty="0">
              <a:solidFill>
                <a:schemeClr val="bg1"/>
              </a:solidFill>
              <a:latin typeface="Encode Sans Medium" panose="020B060402020202020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AFDF51D-EED9-41E5-BF1F-6F318E085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6142"/>
            <a:ext cx="2819791" cy="367170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504" y="147498"/>
            <a:ext cx="1786220" cy="7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57635f8d0_0_198"/>
          <p:cNvSpPr/>
          <p:nvPr/>
        </p:nvSpPr>
        <p:spPr>
          <a:xfrm>
            <a:off x="0" y="0"/>
            <a:ext cx="2819793" cy="5145000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AR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2e57635f8d0_0_198"/>
          <p:cNvSpPr txBox="1"/>
          <p:nvPr/>
        </p:nvSpPr>
        <p:spPr>
          <a:xfrm>
            <a:off x="2819793" y="829341"/>
            <a:ext cx="6006098" cy="406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0" tIns="91450" rIns="91450" bIns="91450" anchor="t" anchorCtr="0">
            <a:noAutofit/>
          </a:bodyPr>
          <a:lstStyle/>
          <a:p>
            <a:pPr algn="just"/>
            <a:r>
              <a:rPr lang="es-MX" b="1" dirty="0" smtClean="0">
                <a:latin typeface="Encode Sans Medium" panose="020B0604020202020204" charset="0"/>
              </a:rPr>
              <a:t>Objetivo</a:t>
            </a:r>
            <a:r>
              <a:rPr lang="es-MX" b="1" dirty="0">
                <a:latin typeface="Encode Sans Medium" panose="020B0604020202020204" charset="0"/>
              </a:rPr>
              <a:t>: </a:t>
            </a:r>
            <a:r>
              <a:rPr lang="es-ES" sz="1200" dirty="0">
                <a:latin typeface="Encode Sans Medium" panose="020B0604020202020204" charset="0"/>
              </a:rPr>
              <a:t>Créditos destinados a incentivar el uso eficiente de los recursos naturales y energéticos, transformar la matriz energética hacia fuentes limpias, reducir la huella de carbono de las actividades productivas y minimizar los riesgos climáticos físicos</a:t>
            </a:r>
            <a:endParaRPr lang="es-MX" sz="1200" dirty="0">
              <a:latin typeface="Encode Sans Medium" panose="020B0604020202020204" charset="0"/>
            </a:endParaRPr>
          </a:p>
          <a:p>
            <a:pPr algn="just"/>
            <a:endParaRPr lang="es-MX" dirty="0">
              <a:latin typeface="Encode Sans Medium" panose="020B0604020202020204" charset="0"/>
            </a:endParaRPr>
          </a:p>
          <a:p>
            <a:pPr algn="just"/>
            <a:r>
              <a:rPr lang="es-MX" b="1" dirty="0">
                <a:latin typeface="Encode Sans Medium" panose="020B0604020202020204" charset="0"/>
              </a:rPr>
              <a:t> </a:t>
            </a:r>
            <a:r>
              <a:rPr lang="es-ES" b="1" dirty="0">
                <a:latin typeface="Encode Sans Medium" panose="020B0604020202020204" charset="0"/>
              </a:rPr>
              <a:t>Inversiones financiables</a:t>
            </a:r>
            <a:r>
              <a:rPr lang="es-ES" dirty="0">
                <a:latin typeface="Encode Sans Medium" panose="020B0604020202020204" charset="0"/>
              </a:rPr>
              <a:t>: </a:t>
            </a:r>
            <a:r>
              <a:rPr lang="es-ES" sz="1200" dirty="0">
                <a:latin typeface="Encode Sans Medium" panose="020B0604020202020204" charset="0"/>
              </a:rPr>
              <a:t>Riego y eficiencia hídrica; energías renovables; eficiencia energética; mitigación de riesgos climáticos y reducción de huella de carbono y economía circular.</a:t>
            </a:r>
            <a:endParaRPr lang="es-MX" sz="1200" dirty="0">
              <a:latin typeface="Encode Sans Medium" panose="020B0604020202020204" charset="0"/>
            </a:endParaRPr>
          </a:p>
          <a:p>
            <a:pPr algn="just"/>
            <a:r>
              <a:rPr lang="es-MX" b="1" dirty="0">
                <a:latin typeface="Encode Sans Medium" panose="020B0604020202020204" charset="0"/>
              </a:rPr>
              <a:t>* Monto: </a:t>
            </a:r>
          </a:p>
          <a:p>
            <a:pPr algn="just"/>
            <a:r>
              <a:rPr lang="es-MX" sz="2000" dirty="0">
                <a:latin typeface="Encode Sans Medium" panose="020B0604020202020204" charset="0"/>
              </a:rPr>
              <a:t>                    </a:t>
            </a:r>
            <a:r>
              <a:rPr lang="es-AR" sz="2000" b="1" dirty="0">
                <a:latin typeface="Encode Sans Medium" panose="020B0604020202020204" charset="0"/>
              </a:rPr>
              <a:t>$4 a $200 millones</a:t>
            </a:r>
          </a:p>
          <a:p>
            <a:pPr algn="just"/>
            <a:endParaRPr lang="es-AR" b="1" dirty="0">
              <a:latin typeface="Encode Sans Medium" panose="020B06040202020202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b="1" dirty="0">
                <a:latin typeface="Encode Sans Medium" panose="020B0604020202020204" charset="0"/>
              </a:rPr>
              <a:t>Plazos</a:t>
            </a:r>
            <a:r>
              <a:rPr lang="es-AR" sz="1200" b="1" dirty="0">
                <a:latin typeface="Encode Sans Medium" panose="020B0604020202020204" charset="0"/>
              </a:rPr>
              <a:t>: </a:t>
            </a:r>
            <a:r>
              <a:rPr lang="es-ES" sz="1200" dirty="0">
                <a:latin typeface="Encode Sans Medium" panose="020B0604020202020204" charset="0"/>
              </a:rPr>
              <a:t>Hasta 60 meses y hasta 12 meses de gracia a determinar en función de la actividad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200" dirty="0">
              <a:latin typeface="Encode Sans Medium" panose="020B0604020202020204" charset="0"/>
            </a:endParaRPr>
          </a:p>
          <a:p>
            <a:pPr algn="l"/>
            <a:r>
              <a:rPr lang="es-AR" sz="2000" b="1" dirty="0">
                <a:latin typeface="Encode Sans Medium" panose="020B0604020202020204" charset="0"/>
              </a:rPr>
              <a:t>* </a:t>
            </a:r>
            <a:r>
              <a:rPr lang="es-AR" b="1" dirty="0">
                <a:latin typeface="Encode Sans Medium" panose="020B0604020202020204" charset="0"/>
              </a:rPr>
              <a:t>Tasas: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1200" dirty="0">
                <a:latin typeface="Encode Sans Medium" panose="020B0604020202020204" charset="0"/>
              </a:rPr>
              <a:t>Año 1 Y 2:</a:t>
            </a:r>
            <a:r>
              <a:rPr lang="es-ES" sz="1600" dirty="0">
                <a:latin typeface="Encode Sans Medium" panose="020B0604020202020204" charset="0"/>
              </a:rPr>
              <a:t> </a:t>
            </a:r>
            <a:r>
              <a:rPr lang="es-ES" sz="1200" dirty="0">
                <a:latin typeface="Encode Sans Medium" panose="020B0604020202020204" charset="0"/>
              </a:rPr>
              <a:t>Tasa Fija. 27% Nominal Anual.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1200" dirty="0">
                <a:latin typeface="Encode Sans Medium" panose="020B0604020202020204" charset="0"/>
              </a:rPr>
              <a:t>Años 3 en adelante: Tasa Variable. TAMAR + 2 puntos porcentuales.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AR" sz="1200" dirty="0">
              <a:latin typeface="Encode Sans Medium" panose="020B0604020202020204" charset="0"/>
            </a:endParaRPr>
          </a:p>
          <a:p>
            <a:pPr algn="just"/>
            <a:r>
              <a:rPr lang="es-AR" b="1" dirty="0">
                <a:latin typeface="Encode Sans Medium" panose="020B0604020202020204" charset="0"/>
              </a:rPr>
              <a:t>* Porcentaje a Financiar: </a:t>
            </a:r>
            <a:r>
              <a:rPr lang="es-ES" sz="1200" dirty="0">
                <a:latin typeface="Encode Sans Medium" panose="020B0604020202020204" charset="0"/>
              </a:rPr>
              <a:t>Hasta 80% de la inversión</a:t>
            </a:r>
            <a:endParaRPr lang="es-MX" sz="1200" dirty="0">
              <a:latin typeface="Encode Sans Medium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Encode Sans Medium" panose="020B0604020202020204" charset="0"/>
            </a:endParaRP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Encode Sans Medium" panose="020B0604020202020204" charset="0"/>
            </a:endParaRPr>
          </a:p>
          <a:p>
            <a:endParaRPr lang="es-MX" sz="8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D60460A-542A-4ECB-B0AF-3B65399A2F2C}"/>
              </a:ext>
            </a:extLst>
          </p:cNvPr>
          <p:cNvSpPr txBox="1"/>
          <p:nvPr/>
        </p:nvSpPr>
        <p:spPr>
          <a:xfrm>
            <a:off x="-1" y="265814"/>
            <a:ext cx="293458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/>
          </a:p>
          <a:p>
            <a:pPr algn="ctr"/>
            <a:r>
              <a:rPr lang="es-ES" sz="2200" b="1" dirty="0">
                <a:solidFill>
                  <a:schemeClr val="bg1"/>
                </a:solidFill>
                <a:latin typeface="Encode Sans Medium" panose="020B0604020202020204" charset="0"/>
              </a:rPr>
              <a:t>FINANCIAMIENTO VERDE</a:t>
            </a:r>
            <a:endParaRPr lang="es-AR" sz="2200" b="1" dirty="0">
              <a:solidFill>
                <a:schemeClr val="bg1"/>
              </a:solidFill>
              <a:latin typeface="Encode Sans Medium" panose="020B060402020202020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61593D4-F2E8-4206-8556-8F5029F59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706930"/>
            <a:ext cx="2819793" cy="343815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034" y="125501"/>
            <a:ext cx="1754689" cy="7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57635f8d0_0_198"/>
          <p:cNvSpPr/>
          <p:nvPr/>
        </p:nvSpPr>
        <p:spPr>
          <a:xfrm>
            <a:off x="0" y="-802"/>
            <a:ext cx="2229300" cy="5145890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spcAft>
                <a:spcPts val="1200"/>
              </a:spcAft>
              <a:buSzPts val="6100"/>
            </a:pPr>
            <a:endParaRPr lang="es-MX" dirty="0">
              <a:solidFill>
                <a:schemeClr val="lt1"/>
              </a:solidFill>
              <a:latin typeface="Encode Sans Black"/>
              <a:ea typeface="Encode Sans Black"/>
              <a:cs typeface="Encode Sans Black"/>
            </a:endParaRPr>
          </a:p>
        </p:txBody>
      </p:sp>
      <p:sp>
        <p:nvSpPr>
          <p:cNvPr id="182" name="Google Shape;182;g2e57635f8d0_0_198"/>
          <p:cNvSpPr txBox="1"/>
          <p:nvPr/>
        </p:nvSpPr>
        <p:spPr>
          <a:xfrm>
            <a:off x="2727569" y="414670"/>
            <a:ext cx="6174154" cy="4531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0" tIns="91450" rIns="91450" bIns="91450" anchor="t" anchorCtr="0">
            <a:noAutofit/>
          </a:bodyPr>
          <a:lstStyle/>
          <a:p>
            <a:pPr algn="just"/>
            <a:endParaRPr lang="es-AR" sz="1200" dirty="0">
              <a:latin typeface="Encode Sans Medium" panose="020B0604020202020204" charset="0"/>
            </a:endParaRPr>
          </a:p>
          <a:p>
            <a:pPr algn="just"/>
            <a:endParaRPr lang="es-AR" sz="1200" dirty="0">
              <a:latin typeface="Encode Sans Medium" panose="020B0604020202020204" charset="0"/>
            </a:endParaRPr>
          </a:p>
          <a:p>
            <a:pPr algn="just"/>
            <a:r>
              <a:rPr lang="es-MX" b="1" dirty="0" smtClean="0">
                <a:latin typeface="Encode Sans Medium" panose="020B0604020202020204" charset="0"/>
              </a:rPr>
              <a:t>Objetivo</a:t>
            </a:r>
            <a:r>
              <a:rPr lang="es-MX" b="1" dirty="0">
                <a:latin typeface="Encode Sans Medium" panose="020B0604020202020204" charset="0"/>
              </a:rPr>
              <a:t>: </a:t>
            </a:r>
            <a:r>
              <a:rPr lang="es-AR" sz="1200" dirty="0">
                <a:latin typeface="Encode Sans Medium" panose="020B0604020202020204" charset="0"/>
              </a:rPr>
              <a:t>Emprendimientos liderados por mujeres (monotributistas y autónomas); empresas que cuenten con el 51% (o más) del capital social bajo la titularidad de mujeres o que tengan como mínimo un 20% y simultáneamente una mujer en su directorio o en su alta gerencia</a:t>
            </a:r>
          </a:p>
          <a:p>
            <a:pPr algn="just"/>
            <a:endParaRPr lang="es-AR" sz="1000" b="1" dirty="0">
              <a:latin typeface="Encode Sans Medium" panose="020B0604020202020204" charset="0"/>
            </a:endParaRPr>
          </a:p>
          <a:p>
            <a:pPr algn="just"/>
            <a:r>
              <a:rPr lang="es-ES" b="1" dirty="0">
                <a:solidFill>
                  <a:srgbClr val="000000"/>
                </a:solidFill>
                <a:effectLst/>
                <a:latin typeface="Encode Sans Medium" panose="020B0604020202020204" charset="0"/>
                <a:ea typeface="Arial" panose="020B0604020202020204" pitchFamily="34" charset="0"/>
                <a:cs typeface="Arial" panose="020B0604020202020204" pitchFamily="34" charset="0"/>
              </a:rPr>
              <a:t>Inversiones financiables</a:t>
            </a:r>
            <a:r>
              <a:rPr lang="es-ES" dirty="0">
                <a:latin typeface="Encode Sans Medium" panose="020B0604020202020204" charset="0"/>
              </a:rPr>
              <a:t>: </a:t>
            </a:r>
            <a:r>
              <a:rPr lang="es-AR" sz="1200" dirty="0">
                <a:latin typeface="Encode Sans Medium" panose="020B0604020202020204" charset="0"/>
              </a:rPr>
              <a:t>Obras civiles; bienes de capital; capital de trabajo asociado a la inversión</a:t>
            </a:r>
          </a:p>
          <a:p>
            <a:pPr algn="just"/>
            <a:endParaRPr lang="es-AR" sz="1000" dirty="0">
              <a:latin typeface="Encode Sans Medium" panose="020B0604020202020204" charset="0"/>
            </a:endParaRPr>
          </a:p>
          <a:p>
            <a:pPr algn="just"/>
            <a:r>
              <a:rPr lang="es-MX" b="1" dirty="0">
                <a:latin typeface="Encode Sans Medium" panose="020B0604020202020204" charset="0"/>
                <a:cs typeface="Arial" panose="020B0604020202020204" pitchFamily="34" charset="0"/>
              </a:rPr>
              <a:t>* Monto: </a:t>
            </a:r>
            <a:endParaRPr lang="es-AR" b="1" dirty="0">
              <a:latin typeface="Encode Sans Medium" panose="020B0604020202020204" charset="0"/>
              <a:cs typeface="Arial" panose="020B0604020202020204" pitchFamily="34" charset="0"/>
            </a:endParaRPr>
          </a:p>
          <a:p>
            <a:pPr algn="just"/>
            <a:r>
              <a:rPr lang="es-MX" sz="1200" dirty="0">
                <a:latin typeface="Encode Sans Medium" panose="020B0604020202020204" charset="0"/>
              </a:rPr>
              <a:t>                    </a:t>
            </a:r>
            <a:r>
              <a:rPr lang="es-ES" sz="2000" b="1" dirty="0">
                <a:latin typeface="Encode Sans Medium" panose="020B0604020202020204" charset="0"/>
              </a:rPr>
              <a:t>$4 a $200 </a:t>
            </a:r>
            <a:r>
              <a:rPr lang="es-ES" sz="2000" b="1" dirty="0" smtClean="0">
                <a:latin typeface="Encode Sans Medium" panose="020B0604020202020204" charset="0"/>
              </a:rPr>
              <a:t>millones</a:t>
            </a:r>
          </a:p>
          <a:p>
            <a:pPr algn="just"/>
            <a:endParaRPr lang="es-AR" sz="1000" dirty="0">
              <a:latin typeface="Encode Sans Medium" panose="020B0604020202020204" charset="0"/>
            </a:endParaRPr>
          </a:p>
          <a:p>
            <a:pPr algn="just"/>
            <a:r>
              <a:rPr lang="es-AR" sz="1200" b="1" dirty="0">
                <a:latin typeface="Encode Sans Medium" panose="020B0604020202020204" charset="0"/>
                <a:cs typeface="Arial" panose="020B0604020202020204" pitchFamily="34" charset="0"/>
              </a:rPr>
              <a:t>* </a:t>
            </a:r>
            <a:r>
              <a:rPr lang="es-AR" b="1" dirty="0">
                <a:latin typeface="Encode Sans Medium" panose="020B0604020202020204" charset="0"/>
                <a:cs typeface="Arial" panose="020B0604020202020204" pitchFamily="34" charset="0"/>
              </a:rPr>
              <a:t>Plazos: </a:t>
            </a:r>
            <a:r>
              <a:rPr lang="es-ES" sz="1200" dirty="0">
                <a:latin typeface="Encode Sans Medium" panose="020B0604020202020204" charset="0"/>
              </a:rPr>
              <a:t>Hasta 48 meses y hasta 12 meses de gracia a determinar en función de la actividad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AR" sz="1000" dirty="0">
              <a:latin typeface="Encode Sans Medium" panose="020B0604020202020204" charset="0"/>
            </a:endParaRPr>
          </a:p>
          <a:p>
            <a:r>
              <a:rPr lang="es-AR" b="1" dirty="0">
                <a:latin typeface="Encode Sans Medium" panose="020B0604020202020204" charset="0"/>
                <a:cs typeface="Arial" panose="020B0604020202020204" pitchFamily="34" charset="0"/>
              </a:rPr>
              <a:t>* Tasas: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200" dirty="0">
                <a:latin typeface="Encode Sans Medium" panose="020B0604020202020204" charset="0"/>
              </a:rPr>
              <a:t>Año 1 Y 2: Tasa Fija. 27% Nominal Anual.</a:t>
            </a:r>
            <a:endParaRPr lang="es-AR" sz="1200" dirty="0">
              <a:latin typeface="Encode Sans Medium" panose="020B060402020202020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200" dirty="0">
                <a:latin typeface="Encode Sans Medium" panose="020B0604020202020204" charset="0"/>
              </a:rPr>
              <a:t>Años 3 en adelante: Tasa Variable. TAMAR + 2 puntos porcentuales.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s-AR" sz="1000" dirty="0">
              <a:latin typeface="Encode Sans Medium" panose="020B0604020202020204" charset="0"/>
            </a:endParaRPr>
          </a:p>
          <a:p>
            <a:pPr algn="just"/>
            <a:r>
              <a:rPr lang="es-AR" sz="1200" b="1" dirty="0">
                <a:latin typeface="Encode Sans Medium" panose="020B0604020202020204" charset="0"/>
                <a:cs typeface="Arial" panose="020B0604020202020204" pitchFamily="34" charset="0"/>
              </a:rPr>
              <a:t>* </a:t>
            </a:r>
            <a:r>
              <a:rPr lang="es-AR" b="1" dirty="0">
                <a:latin typeface="Encode Sans Medium" panose="020B0604020202020204" charset="0"/>
                <a:cs typeface="Arial" panose="020B0604020202020204" pitchFamily="34" charset="0"/>
              </a:rPr>
              <a:t>Porcentaje a Financiar: </a:t>
            </a:r>
            <a:r>
              <a:rPr lang="es-ES" sz="1200" dirty="0">
                <a:latin typeface="Encode Sans Medium" panose="020B0604020202020204" charset="0"/>
              </a:rPr>
              <a:t>Hasta 80% de la inversión</a:t>
            </a:r>
            <a:endParaRPr lang="es-AR" sz="1200" dirty="0">
              <a:latin typeface="Encode Sans Medium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Encode Sans Medium" panose="020B0604020202020204" charset="0"/>
            </a:endParaRP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>
              <a:latin typeface="Encode Sans Medium" panose="020B0604020202020204" charset="0"/>
            </a:endParaRPr>
          </a:p>
          <a:p>
            <a:endParaRPr lang="es-MX" sz="800" dirty="0"/>
          </a:p>
        </p:txBody>
      </p:sp>
      <p:sp>
        <p:nvSpPr>
          <p:cNvPr id="3" name="Rectángulo 2"/>
          <p:cNvSpPr/>
          <p:nvPr/>
        </p:nvSpPr>
        <p:spPr>
          <a:xfrm>
            <a:off x="-1" y="1"/>
            <a:ext cx="2627940" cy="2320578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/>
            <a:r>
              <a:rPr lang="es-ES" sz="2200" b="1" i="0" cap="all" dirty="0">
                <a:solidFill>
                  <a:srgbClr val="FFFFFF"/>
                </a:solidFill>
                <a:effectLst/>
                <a:latin typeface="Encode Sans Medium" panose="020B0604020202020204" charset="0"/>
              </a:rPr>
              <a:t>Desarrollo Productivo y Financiero de Mujeres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" y="2320579"/>
            <a:ext cx="2627942" cy="282419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7546" y="147498"/>
            <a:ext cx="1744178" cy="7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57635f8d0_0_198"/>
          <p:cNvSpPr/>
          <p:nvPr/>
        </p:nvSpPr>
        <p:spPr>
          <a:xfrm>
            <a:off x="1" y="1"/>
            <a:ext cx="6392167" cy="1014292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2200" b="1" i="0" dirty="0">
                <a:solidFill>
                  <a:srgbClr val="FFFFFF"/>
                </a:solidFill>
                <a:effectLst/>
                <a:latin typeface="Encode Sans Black" panose="020B0604020202020204" charset="0"/>
              </a:rPr>
              <a:t>RESUMEN PRODUCTOS FINANCIEROS LINEA 2025 CFI</a:t>
            </a:r>
            <a:endParaRPr sz="2200" b="1" i="0" u="none" strike="noStrike" cap="none" dirty="0">
              <a:solidFill>
                <a:srgbClr val="000000"/>
              </a:solidFill>
              <a:latin typeface="Encode Sans Black" panose="020B0604020202020204" charset="0"/>
              <a:sym typeface="Arial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168" y="1129517"/>
            <a:ext cx="2611998" cy="3899682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CE5B462-6439-4C56-80AA-47A52C956B83}"/>
              </a:ext>
            </a:extLst>
          </p:cNvPr>
          <p:cNvSpPr/>
          <p:nvPr/>
        </p:nvSpPr>
        <p:spPr>
          <a:xfrm>
            <a:off x="425298" y="1129517"/>
            <a:ext cx="1850066" cy="1996455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r>
              <a:rPr lang="es-ES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COMPETITIVIDAD PYME</a:t>
            </a:r>
          </a:p>
          <a:p>
            <a:pPr algn="just">
              <a:buSzPts val="1400"/>
            </a:pPr>
            <a:endParaRPr lang="es-ES" sz="1800" b="1" dirty="0">
              <a:solidFill>
                <a:srgbClr val="FFFFFF"/>
              </a:solidFill>
              <a:latin typeface="Raleway" pitchFamily="2" charset="0"/>
              <a:cs typeface="Arial"/>
            </a:endParaRPr>
          </a:p>
          <a:p>
            <a:pPr>
              <a:buSzPts val="1400"/>
            </a:pPr>
            <a:r>
              <a:rPr lang="es-ES" sz="900" dirty="0">
                <a:latin typeface="Encode Sans Medium" panose="020B0604020202020204" charset="0"/>
                <a:ea typeface="+mn-ea"/>
              </a:rPr>
              <a:t>Créditos destinados</a:t>
            </a:r>
            <a:r>
              <a:rPr lang="es-ES" sz="1800" b="1" dirty="0">
                <a:solidFill>
                  <a:srgbClr val="FFFFFF"/>
                </a:solidFill>
                <a:latin typeface="Raleway" pitchFamily="2" charset="0"/>
                <a:cs typeface="Arial"/>
              </a:rPr>
              <a:t> 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a modernizar procesos, ampliar la capacidad productiva, fomentar la innovación, mejorar la</a:t>
            </a:r>
            <a:r>
              <a:rPr lang="es-ES" sz="1800" b="1" dirty="0">
                <a:solidFill>
                  <a:srgbClr val="FFFFFF"/>
                </a:solidFill>
                <a:latin typeface="Raleway" pitchFamily="2" charset="0"/>
                <a:cs typeface="Arial"/>
              </a:rPr>
              <a:t> 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calidad de productos o servicios, avanzar en la digitalización y acceder a nuevos mercados</a:t>
            </a:r>
            <a:endParaRPr lang="es-AR" sz="900" dirty="0">
              <a:latin typeface="Encode Sans Medium" panose="020B0604020202020204" charset="0"/>
              <a:ea typeface="+mn-ea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A4E19BC-83E3-48C6-AE9D-3C3E0596085B}"/>
              </a:ext>
            </a:extLst>
          </p:cNvPr>
          <p:cNvSpPr/>
          <p:nvPr/>
        </p:nvSpPr>
        <p:spPr>
          <a:xfrm>
            <a:off x="2445487" y="1129517"/>
            <a:ext cx="1687915" cy="1996455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endParaRPr lang="es-ES" sz="1000" b="1" dirty="0">
              <a:solidFill>
                <a:schemeClr val="bg1"/>
              </a:solidFill>
              <a:latin typeface="Encode Sans Medium" panose="020B0604020202020204" charset="0"/>
              <a:cs typeface="Arial"/>
            </a:endParaRPr>
          </a:p>
          <a:p>
            <a:pPr algn="ctr">
              <a:buSzPts val="1400"/>
            </a:pPr>
            <a:r>
              <a:rPr lang="es-ES" sz="1000" b="1" dirty="0">
                <a:solidFill>
                  <a:schemeClr val="bg1"/>
                </a:solidFill>
                <a:latin typeface="Encode Sans Medium" panose="020B0604020202020204" charset="0"/>
                <a:cs typeface="Arial"/>
              </a:rPr>
              <a:t>FINANCIAMIENTO VERDE</a:t>
            </a:r>
          </a:p>
          <a:p>
            <a:pPr algn="just">
              <a:buSzPts val="1400"/>
            </a:pPr>
            <a:endParaRPr lang="es-ES" sz="900" b="1" dirty="0">
              <a:solidFill>
                <a:srgbClr val="000000"/>
              </a:solidFill>
              <a:latin typeface="Encode Sans Medium" panose="020B0604020202020204" charset="0"/>
              <a:cs typeface="Arial"/>
            </a:endParaRPr>
          </a:p>
          <a:p>
            <a:pPr algn="just">
              <a:buSzPts val="1400"/>
            </a:pPr>
            <a:r>
              <a:rPr lang="es-ES" sz="900" b="1" dirty="0">
                <a:solidFill>
                  <a:srgbClr val="000000"/>
                </a:solidFill>
                <a:latin typeface="Encode Sans Medium" panose="020B0604020202020204" charset="0"/>
                <a:cs typeface="Arial"/>
              </a:rPr>
              <a:t> </a:t>
            </a:r>
            <a:r>
              <a:rPr lang="es-ES" sz="900" dirty="0">
                <a:solidFill>
                  <a:srgbClr val="000000"/>
                </a:solidFill>
                <a:latin typeface="Encode Sans Medium" panose="020B0604020202020204" charset="0"/>
                <a:cs typeface="Arial"/>
              </a:rPr>
              <a:t>Créditos destinados a incentivar el uso eficiente de los recursos naturales y energéticos, transformar la matriz energética hacia fuentes limpias, reducir la huella de carbono de las actividades productivas y minimizar los riesgos climáticos físicos</a:t>
            </a:r>
            <a:endParaRPr lang="es-MX" sz="900" dirty="0">
              <a:solidFill>
                <a:srgbClr val="000000"/>
              </a:solidFill>
              <a:latin typeface="Encode Sans Medium" panose="020B0604020202020204" charset="0"/>
              <a:cs typeface="Arial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382640D-6D49-498D-8F33-703CA4620275}"/>
              </a:ext>
            </a:extLst>
          </p:cNvPr>
          <p:cNvSpPr/>
          <p:nvPr/>
        </p:nvSpPr>
        <p:spPr>
          <a:xfrm>
            <a:off x="4253026" y="1129517"/>
            <a:ext cx="1967021" cy="1996455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DESRROLLO PRODUCTIVO Y FINANCIERO DE MUJERES </a:t>
            </a:r>
          </a:p>
          <a:p>
            <a:pPr algn="just">
              <a:buSzPts val="1400"/>
            </a:pPr>
            <a:endParaRPr lang="es-AR" sz="900" b="1" dirty="0">
              <a:solidFill>
                <a:srgbClr val="000000"/>
              </a:solidFill>
              <a:latin typeface="Encode Sans Medium" panose="020B0604020202020204" charset="0"/>
              <a:cs typeface="Arial"/>
            </a:endParaRPr>
          </a:p>
          <a:p>
            <a:pPr algn="just">
              <a:buSzPts val="1400"/>
            </a:pPr>
            <a:r>
              <a:rPr lang="es-AR" sz="900" dirty="0">
                <a:solidFill>
                  <a:srgbClr val="000000"/>
                </a:solidFill>
                <a:latin typeface="Encode Sans Medium" panose="020B0604020202020204" charset="0"/>
                <a:cs typeface="Arial"/>
              </a:rPr>
              <a:t>Emprendimientos liderados por mujeres (monotributistas y autónomas); empresas que cuenten con el 51% (o más) del capital social bajo la titularidad de mujeres o que tengan como mínimo un 20% y simultáneamente una mujer en su directorio o en su alta gerencia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8E4DF99-EC87-48C3-AD05-EBD80CCCA93D}"/>
              </a:ext>
            </a:extLst>
          </p:cNvPr>
          <p:cNvSpPr/>
          <p:nvPr/>
        </p:nvSpPr>
        <p:spPr>
          <a:xfrm>
            <a:off x="425299" y="3174764"/>
            <a:ext cx="1850066" cy="1854436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MONTOS</a:t>
            </a:r>
          </a:p>
          <a:p>
            <a:pPr algn="ctr">
              <a:buSzPts val="1400"/>
            </a:pPr>
            <a:endParaRPr lang="es-AR" sz="10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pPr algn="ctr">
              <a:buSzPts val="1400"/>
            </a:pPr>
            <a:r>
              <a:rPr lang="es-AR" sz="1100" b="1" dirty="0">
                <a:latin typeface="Encode Sans Medium" panose="020B0604020202020204" charset="0"/>
              </a:rPr>
              <a:t>$4 a $100 millones</a:t>
            </a:r>
            <a:endParaRPr lang="es-AR" sz="11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pPr algn="ctr">
              <a:buSzPts val="1400"/>
            </a:pPr>
            <a:endParaRPr lang="es-AR" sz="10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Tasas: </a:t>
            </a:r>
          </a:p>
          <a:p>
            <a:endParaRPr lang="es-AR" sz="1000" b="1" dirty="0">
              <a:latin typeface="Encode Sans Medium" panose="020B0604020202020204" charset="0"/>
            </a:endParaRPr>
          </a:p>
          <a:p>
            <a:r>
              <a:rPr lang="es-ES" sz="1000" b="1" dirty="0">
                <a:latin typeface="Encode Sans Medium" panose="020B0604020202020204" charset="0"/>
              </a:rPr>
              <a:t>Año 1: 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Tasa Fija. 36% Nominal Anual.</a:t>
            </a:r>
          </a:p>
          <a:p>
            <a:endParaRPr lang="es-ES" sz="900" dirty="0">
              <a:latin typeface="Encode Sans Medium" panose="020B0604020202020204" charset="0"/>
              <a:ea typeface="+mn-ea"/>
            </a:endParaRPr>
          </a:p>
          <a:p>
            <a:r>
              <a:rPr lang="es-ES" sz="1000" b="1" dirty="0">
                <a:latin typeface="Encode Sans Medium" panose="020B0604020202020204" charset="0"/>
              </a:rPr>
              <a:t>Años 2 en adelante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: Tasa Variable. TAMAR + 2 puntos</a:t>
            </a:r>
            <a:endParaRPr lang="es-AR" sz="900" dirty="0">
              <a:latin typeface="Encode Sans Medium" panose="020B0604020202020204" charset="0"/>
              <a:ea typeface="+mn-ea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9BE5569-4DC1-4A73-9988-8AA1048081F1}"/>
              </a:ext>
            </a:extLst>
          </p:cNvPr>
          <p:cNvSpPr/>
          <p:nvPr/>
        </p:nvSpPr>
        <p:spPr>
          <a:xfrm>
            <a:off x="2445487" y="3174764"/>
            <a:ext cx="1687916" cy="1854435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MONTOS</a:t>
            </a:r>
          </a:p>
          <a:p>
            <a:pPr algn="ctr">
              <a:buSzPts val="1400"/>
            </a:pPr>
            <a:endParaRPr lang="es-AR" sz="10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pPr algn="ctr">
              <a:buSzPts val="1400"/>
            </a:pPr>
            <a:r>
              <a:rPr lang="es-MX" sz="1000" dirty="0">
                <a:latin typeface="Encode Sans Medium" panose="020B0604020202020204" charset="0"/>
              </a:rPr>
              <a:t> </a:t>
            </a:r>
            <a:r>
              <a:rPr lang="es-AR" sz="1000" b="1" dirty="0">
                <a:latin typeface="Encode Sans Medium" panose="020B0604020202020204" charset="0"/>
              </a:rPr>
              <a:t>$4 a $200 millones</a:t>
            </a:r>
          </a:p>
          <a:p>
            <a:pPr algn="ctr">
              <a:buSzPts val="1400"/>
            </a:pPr>
            <a:endParaRPr lang="es-AR" sz="9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  <a:ea typeface="+mn-ea"/>
              </a:rPr>
              <a:t>Tasas: </a:t>
            </a:r>
          </a:p>
          <a:p>
            <a:pPr algn="l"/>
            <a:endParaRPr lang="es-AR" sz="900" b="1" dirty="0">
              <a:solidFill>
                <a:schemeClr val="bg1"/>
              </a:solidFill>
              <a:latin typeface="Encode Sans Medium" panose="020B0604020202020204" charset="0"/>
              <a:ea typeface="+mn-ea"/>
            </a:endParaRPr>
          </a:p>
          <a:p>
            <a:r>
              <a:rPr lang="es-ES" sz="1000" b="1" dirty="0">
                <a:latin typeface="Encode Sans Medium" panose="020B0604020202020204" charset="0"/>
              </a:rPr>
              <a:t>Año 1 Y 2: </a:t>
            </a:r>
            <a:r>
              <a:rPr lang="es-ES" sz="1000" dirty="0">
                <a:latin typeface="Encode Sans Medium" panose="020B0604020202020204" charset="0"/>
              </a:rPr>
              <a:t>Tasa Fija. 27% Nominal Anual.</a:t>
            </a:r>
          </a:p>
          <a:p>
            <a:endParaRPr lang="es-ES" sz="1000" dirty="0">
              <a:latin typeface="Encode Sans Medium" panose="020B0604020202020204" charset="0"/>
            </a:endParaRPr>
          </a:p>
          <a:p>
            <a:r>
              <a:rPr lang="es-ES" sz="1000" b="1" dirty="0">
                <a:latin typeface="Encode Sans Medium" panose="020B0604020202020204" charset="0"/>
              </a:rPr>
              <a:t>Años 3 en adelante: </a:t>
            </a:r>
            <a:r>
              <a:rPr lang="es-ES" sz="1000" dirty="0">
                <a:latin typeface="Encode Sans Medium" panose="020B0604020202020204" charset="0"/>
              </a:rPr>
              <a:t>Tasa Variable. TAMAR + 2 puntos porcentuales.</a:t>
            </a:r>
            <a:endParaRPr lang="es-AR" sz="1000" dirty="0">
              <a:latin typeface="Encode Sans Medium" panose="020B060402020202020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C2F3F71-B08B-4CB2-A0D8-3E5379FC2519}"/>
              </a:ext>
            </a:extLst>
          </p:cNvPr>
          <p:cNvSpPr/>
          <p:nvPr/>
        </p:nvSpPr>
        <p:spPr>
          <a:xfrm>
            <a:off x="4253026" y="3174764"/>
            <a:ext cx="1967021" cy="1854435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50" tIns="91450" rIns="91450" bIns="91450" anchor="ctr" anchorCtr="0">
            <a:noAutofit/>
          </a:bodyPr>
          <a:lstStyle/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</a:rPr>
              <a:t>MONTOS</a:t>
            </a:r>
          </a:p>
          <a:p>
            <a:pPr algn="ctr">
              <a:buSzPts val="1400"/>
            </a:pPr>
            <a:endParaRPr lang="es-AR" sz="1000" b="1" dirty="0">
              <a:solidFill>
                <a:schemeClr val="bg1"/>
              </a:solidFill>
              <a:latin typeface="Encode Sans Medium" panose="020B0604020202020204" charset="0"/>
            </a:endParaRPr>
          </a:p>
          <a:p>
            <a:pPr algn="ctr">
              <a:buSzPts val="1400"/>
            </a:pPr>
            <a:r>
              <a:rPr lang="es-MX" sz="800" dirty="0">
                <a:latin typeface="Encode Sans Medium" panose="020B0604020202020204" charset="0"/>
              </a:rPr>
              <a:t> </a:t>
            </a:r>
            <a:r>
              <a:rPr lang="es-ES" sz="1000" b="1" dirty="0">
                <a:latin typeface="Encode Sans Medium" panose="020B0604020202020204" charset="0"/>
              </a:rPr>
              <a:t>$4 a $200 millones</a:t>
            </a:r>
          </a:p>
          <a:p>
            <a:pPr algn="ctr">
              <a:buSzPts val="1400"/>
            </a:pPr>
            <a:endParaRPr lang="es-AR" sz="800" b="1" dirty="0">
              <a:solidFill>
                <a:schemeClr val="bg1"/>
              </a:solidFill>
              <a:latin typeface="Encode Sans Medium" panose="020B0604020202020204" charset="0"/>
            </a:endParaRPr>
          </a:p>
          <a:p>
            <a:pPr algn="ctr">
              <a:buSzPts val="1400"/>
            </a:pPr>
            <a:r>
              <a:rPr lang="es-AR" sz="1000" b="1" dirty="0">
                <a:solidFill>
                  <a:schemeClr val="bg1"/>
                </a:solidFill>
                <a:latin typeface="Encode Sans Medium" panose="020B0604020202020204" charset="0"/>
              </a:rPr>
              <a:t>Tasas: </a:t>
            </a:r>
          </a:p>
          <a:p>
            <a:endParaRPr lang="es-AR" sz="800" b="1" dirty="0">
              <a:latin typeface="Encode Sans Medium" panose="020B0604020202020204" charset="0"/>
              <a:cs typeface="Arial" panose="020B0604020202020204" pitchFamily="34" charset="0"/>
            </a:endParaRPr>
          </a:p>
          <a:p>
            <a:pPr lvl="0">
              <a:tabLst>
                <a:tab pos="457200" algn="l"/>
              </a:tabLst>
            </a:pPr>
            <a:r>
              <a:rPr lang="es-ES" sz="1050" b="1" dirty="0">
                <a:latin typeface="Encode Sans Medium" panose="020B0604020202020204" charset="0"/>
              </a:rPr>
              <a:t> Año 1 Y 2: 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Tasa Fija. 27% Nominal Anual.</a:t>
            </a:r>
          </a:p>
          <a:p>
            <a:pPr lvl="0">
              <a:tabLst>
                <a:tab pos="457200" algn="l"/>
              </a:tabLst>
            </a:pPr>
            <a:endParaRPr lang="es-AR" sz="800" dirty="0">
              <a:latin typeface="Encode Sans Medium" panose="020B0604020202020204" charset="0"/>
              <a:ea typeface="+mn-ea"/>
            </a:endParaRPr>
          </a:p>
          <a:p>
            <a:pPr lvl="0">
              <a:tabLst>
                <a:tab pos="457200" algn="l"/>
              </a:tabLst>
            </a:pPr>
            <a:r>
              <a:rPr lang="es-ES" sz="1050" b="1" dirty="0">
                <a:latin typeface="Encode Sans Medium" panose="020B0604020202020204" charset="0"/>
              </a:rPr>
              <a:t>Años 3 en adelante: </a:t>
            </a:r>
            <a:r>
              <a:rPr lang="es-ES" sz="900" dirty="0">
                <a:latin typeface="Encode Sans Medium" panose="020B0604020202020204" charset="0"/>
                <a:ea typeface="+mn-ea"/>
              </a:rPr>
              <a:t>Tasa Variable. TAMAR + 2 puntos porcentuales.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889" y="155227"/>
            <a:ext cx="1702137" cy="7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e57635f8d0_0_20"/>
          <p:cNvSpPr/>
          <p:nvPr/>
        </p:nvSpPr>
        <p:spPr>
          <a:xfrm>
            <a:off x="-1" y="-7150"/>
            <a:ext cx="1167277" cy="5143500"/>
          </a:xfrm>
          <a:prstGeom prst="rect">
            <a:avLst/>
          </a:prstGeom>
          <a:solidFill>
            <a:srgbClr val="08AF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AutoShape 2" descr="blob:https://web.whatsapp.com/862cbaea-aac1-4b33-aba8-a5cab74065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200150" y="975360"/>
            <a:ext cx="7488159" cy="3810000"/>
          </a:xfrm>
        </p:spPr>
        <p:txBody>
          <a:bodyPr>
            <a:normAutofit/>
          </a:bodyPr>
          <a:lstStyle/>
          <a:p>
            <a:r>
              <a:rPr lang="es-MX" sz="2400" b="1" dirty="0">
                <a:solidFill>
                  <a:schemeClr val="accent5"/>
                </a:solidFill>
                <a:latin typeface="Encode Sans Medium" panose="020B0604020202020204" charset="0"/>
              </a:rPr>
              <a:t/>
            </a:r>
            <a:br>
              <a:rPr lang="es-MX" sz="2400" b="1" dirty="0">
                <a:solidFill>
                  <a:schemeClr val="accent5"/>
                </a:solidFill>
                <a:latin typeface="Encode Sans Medium" panose="020B0604020202020204" charset="0"/>
              </a:rPr>
            </a:br>
            <a:r>
              <a:rPr lang="es-MX" sz="2400" b="1" dirty="0">
                <a:solidFill>
                  <a:schemeClr val="accent5"/>
                </a:solidFill>
                <a:latin typeface="Encode Sans Medium" panose="020B0604020202020204" charset="0"/>
              </a:rPr>
              <a:t/>
            </a:r>
            <a:br>
              <a:rPr lang="es-MX" sz="2400" b="1" dirty="0">
                <a:solidFill>
                  <a:schemeClr val="accent5"/>
                </a:solidFill>
                <a:latin typeface="Encode Sans Medium" panose="020B0604020202020204" charset="0"/>
              </a:rPr>
            </a:br>
            <a:r>
              <a:rPr lang="es-MX" sz="2000" b="1" dirty="0">
                <a:solidFill>
                  <a:schemeClr val="accent5"/>
                </a:solidFill>
                <a:latin typeface="Encode Sans Medium" panose="020B0604020202020204" charset="0"/>
              </a:rPr>
              <a:t>Para mayor información o acceder al crédito </a:t>
            </a:r>
            <a:br>
              <a:rPr lang="es-MX" sz="2000" b="1" dirty="0">
                <a:solidFill>
                  <a:schemeClr val="accent5"/>
                </a:solidFill>
                <a:latin typeface="Encode Sans Medium" panose="020B0604020202020204" charset="0"/>
              </a:rPr>
            </a:br>
            <a:r>
              <a:rPr lang="es-MX" sz="2000" b="1" dirty="0">
                <a:solidFill>
                  <a:schemeClr val="accent5"/>
                </a:solidFill>
                <a:latin typeface="Encode Sans Medium" panose="020B0604020202020204" charset="0"/>
              </a:rPr>
              <a:t>Escanea nuestro QR</a:t>
            </a:r>
            <a:r>
              <a:rPr lang="es-MX" sz="2400" dirty="0">
                <a:solidFill>
                  <a:schemeClr val="accent5"/>
                </a:solidFill>
                <a:latin typeface="Encode Sans Medium" panose="020B0604020202020204" charset="0"/>
              </a:rPr>
              <a:t/>
            </a:r>
            <a:br>
              <a:rPr lang="es-MX" sz="2400" dirty="0">
                <a:solidFill>
                  <a:schemeClr val="accent5"/>
                </a:solidFill>
                <a:latin typeface="Encode Sans Medium" panose="020B0604020202020204" charset="0"/>
              </a:rPr>
            </a:br>
            <a:r>
              <a:rPr lang="es-MX" sz="2400" dirty="0">
                <a:solidFill>
                  <a:schemeClr val="accent5"/>
                </a:solidFill>
                <a:latin typeface="Encode Sans Medium" panose="020B0604020202020204" charset="0"/>
              </a:rPr>
              <a:t/>
            </a:r>
            <a:br>
              <a:rPr lang="es-MX" sz="2400" dirty="0">
                <a:solidFill>
                  <a:schemeClr val="accent5"/>
                </a:solidFill>
                <a:latin typeface="Encode Sans Medium" panose="020B0604020202020204" charset="0"/>
              </a:rPr>
            </a:br>
            <a:r>
              <a:rPr lang="es-MX" sz="2800" dirty="0">
                <a:latin typeface="Encode Sans Medium" panose="020B0604020202020204" charset="0"/>
              </a:rPr>
              <a:t/>
            </a:r>
            <a:br>
              <a:rPr lang="es-MX" sz="2800" dirty="0">
                <a:latin typeface="Encode Sans Medium" panose="020B0604020202020204" charset="0"/>
              </a:rPr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535" y="2805748"/>
            <a:ext cx="2389509" cy="233934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277" y="78842"/>
            <a:ext cx="969606" cy="107358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9380" y="201701"/>
            <a:ext cx="1891323" cy="827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817</Words>
  <Application>Microsoft Office PowerPoint</Application>
  <PresentationFormat>Personalizado</PresentationFormat>
  <Paragraphs>97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Encode Sans Black</vt:lpstr>
      <vt:lpstr>Raleway</vt:lpstr>
      <vt:lpstr>Encode Sans SemiBold</vt:lpstr>
      <vt:lpstr>Encode Sans Medium</vt:lpstr>
      <vt:lpstr>Calibri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Para mayor información o acceder al crédito  Escanea nuestro QR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Usuario</cp:lastModifiedBy>
  <cp:revision>65</cp:revision>
  <cp:lastPrinted>2025-07-10T18:44:52Z</cp:lastPrinted>
  <dcterms:created xsi:type="dcterms:W3CDTF">2020-02-03T12:30:45Z</dcterms:created>
  <dcterms:modified xsi:type="dcterms:W3CDTF">2025-10-23T11:58:37Z</dcterms:modified>
</cp:coreProperties>
</file>